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9"/>
  </p:notesMasterIdLst>
  <p:sldIdLst>
    <p:sldId id="256" r:id="rId2"/>
    <p:sldId id="257" r:id="rId3"/>
    <p:sldId id="266" r:id="rId4"/>
    <p:sldId id="261" r:id="rId5"/>
    <p:sldId id="262" r:id="rId6"/>
    <p:sldId id="267" r:id="rId7"/>
    <p:sldId id="268" r:id="rId8"/>
    <p:sldId id="269" r:id="rId9"/>
    <p:sldId id="270" r:id="rId10"/>
    <p:sldId id="271" r:id="rId11"/>
    <p:sldId id="272" r:id="rId12"/>
    <p:sldId id="273" r:id="rId13"/>
    <p:sldId id="264" r:id="rId14"/>
    <p:sldId id="274" r:id="rId15"/>
    <p:sldId id="263" r:id="rId16"/>
    <p:sldId id="265" r:id="rId17"/>
    <p:sldId id="275" r:id="rId18"/>
    <p:sldId id="276" r:id="rId19"/>
    <p:sldId id="258" r:id="rId20"/>
    <p:sldId id="277" r:id="rId21"/>
    <p:sldId id="278" r:id="rId22"/>
    <p:sldId id="279" r:id="rId23"/>
    <p:sldId id="280" r:id="rId24"/>
    <p:sldId id="281" r:id="rId25"/>
    <p:sldId id="282" r:id="rId26"/>
    <p:sldId id="284" r:id="rId27"/>
    <p:sldId id="285" r:id="rId28"/>
    <p:sldId id="286" r:id="rId29"/>
    <p:sldId id="287" r:id="rId30"/>
    <p:sldId id="288" r:id="rId31"/>
    <p:sldId id="289" r:id="rId32"/>
    <p:sldId id="290" r:id="rId33"/>
    <p:sldId id="291" r:id="rId34"/>
    <p:sldId id="292" r:id="rId35"/>
    <p:sldId id="293" r:id="rId36"/>
    <p:sldId id="294" r:id="rId37"/>
    <p:sldId id="260" r:id="rId38"/>
  </p:sldIdLst>
  <p:sldSz cx="12192000" cy="6858000"/>
  <p:notesSz cx="10020300" cy="1444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996997779788" initials="" lastIdx="1" clrIdx="0">
    <p:extLst>
      <p:ext uri="{19B8F6BF-5375-455C-9EA6-DF929625EA0E}">
        <p15:presenceInfo xmlns:p15="http://schemas.microsoft.com/office/powerpoint/2012/main" userId="19487c578a61a56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3E6"/>
    <a:srgbClr val="F79840"/>
    <a:srgbClr val="2E75B6"/>
    <a:srgbClr val="FFEBCC"/>
    <a:srgbClr val="5270FF"/>
    <a:srgbClr val="5CE1E6"/>
    <a:srgbClr val="FFBE00"/>
    <a:srgbClr val="38B44A"/>
    <a:srgbClr val="A50D58"/>
    <a:srgbClr val="FECB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41" autoAdjust="0"/>
  </p:normalViewPr>
  <p:slideViewPr>
    <p:cSldViewPr snapToGrid="0" showGuides="1">
      <p:cViewPr varScale="1">
        <p:scale>
          <a:sx n="82" d="100"/>
          <a:sy n="82" d="100"/>
        </p:scale>
        <p:origin x="686" y="48"/>
      </p:cViewPr>
      <p:guideLst>
        <p:guide orient="horz" pos="220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4342130" cy="724981"/>
          </a:xfrm>
          <a:prstGeom prst="rect">
            <a:avLst/>
          </a:prstGeom>
        </p:spPr>
        <p:txBody>
          <a:bodyPr vert="horz" lIns="139821" tIns="69910" rIns="139821" bIns="69910" rtlCol="0"/>
          <a:lstStyle>
            <a:lvl1pPr algn="l">
              <a:defRPr sz="1800"/>
            </a:lvl1pPr>
          </a:lstStyle>
          <a:p>
            <a:endParaRPr lang="ru-RU"/>
          </a:p>
        </p:txBody>
      </p:sp>
      <p:sp>
        <p:nvSpPr>
          <p:cNvPr id="3" name="Дата 2"/>
          <p:cNvSpPr>
            <a:spLocks noGrp="1"/>
          </p:cNvSpPr>
          <p:nvPr>
            <p:ph type="dt" idx="1"/>
          </p:nvPr>
        </p:nvSpPr>
        <p:spPr>
          <a:xfrm>
            <a:off x="5675851" y="0"/>
            <a:ext cx="4342130" cy="724981"/>
          </a:xfrm>
          <a:prstGeom prst="rect">
            <a:avLst/>
          </a:prstGeom>
        </p:spPr>
        <p:txBody>
          <a:bodyPr vert="horz" lIns="139821" tIns="69910" rIns="139821" bIns="69910" rtlCol="0"/>
          <a:lstStyle>
            <a:lvl1pPr algn="r">
              <a:defRPr sz="1800"/>
            </a:lvl1pPr>
          </a:lstStyle>
          <a:p>
            <a:fld id="{F3390EF9-26D6-48C3-9DC1-BBE094DEF7F4}" type="datetimeFigureOut">
              <a:rPr lang="ru-RU" smtClean="0"/>
              <a:t>06.06.2024</a:t>
            </a:fld>
            <a:endParaRPr lang="ru-RU"/>
          </a:p>
        </p:txBody>
      </p:sp>
      <p:sp>
        <p:nvSpPr>
          <p:cNvPr id="4" name="Образ слайда 3"/>
          <p:cNvSpPr>
            <a:spLocks noGrp="1" noRot="1" noChangeAspect="1"/>
          </p:cNvSpPr>
          <p:nvPr>
            <p:ph type="sldImg" idx="2"/>
          </p:nvPr>
        </p:nvSpPr>
        <p:spPr>
          <a:xfrm>
            <a:off x="676275" y="1806575"/>
            <a:ext cx="8667750" cy="4876800"/>
          </a:xfrm>
          <a:prstGeom prst="rect">
            <a:avLst/>
          </a:prstGeom>
          <a:noFill/>
          <a:ln w="12700">
            <a:solidFill>
              <a:prstClr val="black"/>
            </a:solidFill>
          </a:ln>
        </p:spPr>
        <p:txBody>
          <a:bodyPr vert="horz" lIns="139821" tIns="69910" rIns="139821" bIns="69910" rtlCol="0" anchor="ctr"/>
          <a:lstStyle/>
          <a:p>
            <a:endParaRPr lang="ru-RU"/>
          </a:p>
        </p:txBody>
      </p:sp>
      <p:sp>
        <p:nvSpPr>
          <p:cNvPr id="5" name="Заметки 4"/>
          <p:cNvSpPr>
            <a:spLocks noGrp="1"/>
          </p:cNvSpPr>
          <p:nvPr>
            <p:ph type="body" sz="quarter" idx="3"/>
          </p:nvPr>
        </p:nvSpPr>
        <p:spPr>
          <a:xfrm>
            <a:off x="1002030" y="6953786"/>
            <a:ext cx="8016240" cy="5689461"/>
          </a:xfrm>
          <a:prstGeom prst="rect">
            <a:avLst/>
          </a:prstGeom>
        </p:spPr>
        <p:txBody>
          <a:bodyPr vert="horz" lIns="139821" tIns="69910" rIns="139821" bIns="6991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13724447"/>
            <a:ext cx="4342130" cy="724979"/>
          </a:xfrm>
          <a:prstGeom prst="rect">
            <a:avLst/>
          </a:prstGeom>
        </p:spPr>
        <p:txBody>
          <a:bodyPr vert="horz" lIns="139821" tIns="69910" rIns="139821" bIns="69910" rtlCol="0" anchor="b"/>
          <a:lstStyle>
            <a:lvl1pPr algn="l">
              <a:defRPr sz="1800"/>
            </a:lvl1pPr>
          </a:lstStyle>
          <a:p>
            <a:endParaRPr lang="ru-RU"/>
          </a:p>
        </p:txBody>
      </p:sp>
      <p:sp>
        <p:nvSpPr>
          <p:cNvPr id="7" name="Номер слайда 6"/>
          <p:cNvSpPr>
            <a:spLocks noGrp="1"/>
          </p:cNvSpPr>
          <p:nvPr>
            <p:ph type="sldNum" sz="quarter" idx="5"/>
          </p:nvPr>
        </p:nvSpPr>
        <p:spPr>
          <a:xfrm>
            <a:off x="5675851" y="13724447"/>
            <a:ext cx="4342130" cy="724979"/>
          </a:xfrm>
          <a:prstGeom prst="rect">
            <a:avLst/>
          </a:prstGeom>
        </p:spPr>
        <p:txBody>
          <a:bodyPr vert="horz" lIns="139821" tIns="69910" rIns="139821" bIns="69910" rtlCol="0" anchor="b"/>
          <a:lstStyle>
            <a:lvl1pPr algn="r">
              <a:defRPr sz="1800"/>
            </a:lvl1pPr>
          </a:lstStyle>
          <a:p>
            <a:fld id="{2D2D8BBB-751A-4FF7-8EE1-DA986F6CE60B}" type="slidenum">
              <a:rPr lang="ru-RU" smtClean="0"/>
              <a:t>‹#›</a:t>
            </a:fld>
            <a:endParaRPr lang="ru-RU"/>
          </a:p>
        </p:txBody>
      </p:sp>
    </p:spTree>
    <p:extLst>
      <p:ext uri="{BB962C8B-B14F-4D97-AF65-F5344CB8AC3E}">
        <p14:creationId xmlns:p14="http://schemas.microsoft.com/office/powerpoint/2010/main" val="49852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6647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DD328BC8-5B56-4FDC-9362-62B9E24F19C2}" type="datetimeFigureOut">
              <a:rPr lang="ru-RU" smtClean="0"/>
              <a:t>06.06.2024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149120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4104217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4148141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38973660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768092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8338361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27679645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62415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3371588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D328BC8-5B56-4FDC-9362-62B9E24F19C2}" type="datetimeFigureOut">
              <a:rPr lang="ru-RU" smtClean="0"/>
              <a:t>06.06.2024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258267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D328BC8-5B56-4FDC-9362-62B9E24F19C2}" type="datetimeFigureOut">
              <a:rPr lang="ru-RU" smtClean="0"/>
              <a:t>06.06.2024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2406354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D328BC8-5B56-4FDC-9362-62B9E24F19C2}" type="datetimeFigureOut">
              <a:rPr lang="ru-RU" smtClean="0"/>
              <a:t>06.06.2024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3047575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D328BC8-5B56-4FDC-9362-62B9E24F19C2}" type="datetimeFigureOut">
              <a:rPr lang="ru-RU" smtClean="0"/>
              <a:t>06.06.2024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752850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28BC8-5B56-4FDC-9362-62B9E24F19C2}" type="datetimeFigureOut">
              <a:rPr lang="ru-RU" smtClean="0"/>
              <a:t>06.06.2024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23452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D328BC8-5B56-4FDC-9362-62B9E24F19C2}" type="datetimeFigureOut">
              <a:rPr lang="ru-RU" smtClean="0"/>
              <a:t>06.06.2024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146928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D328BC8-5B56-4FDC-9362-62B9E24F19C2}" type="datetimeFigureOut">
              <a:rPr lang="ru-RU" smtClean="0"/>
              <a:t>06.06.2024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3DD794F-E29A-4D3C-AF57-6780E380EF09}" type="slidenum">
              <a:rPr lang="ru-RU" smtClean="0"/>
              <a:t>‹#›</a:t>
            </a:fld>
            <a:endParaRPr lang="ru-RU"/>
          </a:p>
        </p:txBody>
      </p:sp>
    </p:spTree>
    <p:extLst>
      <p:ext uri="{BB962C8B-B14F-4D97-AF65-F5344CB8AC3E}">
        <p14:creationId xmlns:p14="http://schemas.microsoft.com/office/powerpoint/2010/main" val="1855090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DD328BC8-5B56-4FDC-9362-62B9E24F19C2}" type="datetimeFigureOut">
              <a:rPr lang="ru-RU" smtClean="0"/>
              <a:t>06.06.2024</a:t>
            </a:fld>
            <a:endParaRPr lang="ru-RU"/>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3DD794F-E29A-4D3C-AF57-6780E380EF09}" type="slidenum">
              <a:rPr lang="ru-RU" smtClean="0"/>
              <a:t>‹#›</a:t>
            </a:fld>
            <a:endParaRPr lang="ru-RU"/>
          </a:p>
        </p:txBody>
      </p:sp>
    </p:spTree>
    <p:extLst>
      <p:ext uri="{BB962C8B-B14F-4D97-AF65-F5344CB8AC3E}">
        <p14:creationId xmlns:p14="http://schemas.microsoft.com/office/powerpoint/2010/main" val="297692024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DEFD1E-3AFF-4E13-907C-73F0A9255983}"/>
              </a:ext>
            </a:extLst>
          </p:cNvPr>
          <p:cNvSpPr>
            <a:spLocks noGrp="1"/>
          </p:cNvSpPr>
          <p:nvPr>
            <p:ph type="ctrTitle"/>
          </p:nvPr>
        </p:nvSpPr>
        <p:spPr>
          <a:xfrm>
            <a:off x="684212" y="1066800"/>
            <a:ext cx="8001000" cy="1642188"/>
          </a:xfrm>
        </p:spPr>
        <p:txBody>
          <a:bodyPr/>
          <a:lstStyle/>
          <a:p>
            <a:r>
              <a:rPr lang="ru-RU" dirty="0">
                <a:solidFill>
                  <a:schemeClr val="bg1"/>
                </a:solidFill>
                <a:latin typeface="Times New Roman" panose="02020603050405020304" pitchFamily="18" charset="0"/>
                <a:cs typeface="Times New Roman" panose="02020603050405020304" pitchFamily="18" charset="0"/>
              </a:rPr>
              <a:t>«</a:t>
            </a:r>
            <a:r>
              <a:rPr lang="ru-RU" dirty="0" err="1">
                <a:solidFill>
                  <a:schemeClr val="bg1"/>
                </a:solidFill>
                <a:latin typeface="Times New Roman" panose="02020603050405020304" pitchFamily="18" charset="0"/>
                <a:cs typeface="Times New Roman" panose="02020603050405020304" pitchFamily="18" charset="0"/>
              </a:rPr>
              <a:t>Тейл</a:t>
            </a:r>
            <a:r>
              <a:rPr lang="ky-KG" dirty="0">
                <a:solidFill>
                  <a:schemeClr val="bg1"/>
                </a:solidFill>
                <a:latin typeface="Times New Roman" panose="02020603050405020304" pitchFamily="18" charset="0"/>
                <a:cs typeface="Times New Roman" panose="02020603050405020304" pitchFamily="18" charset="0"/>
              </a:rPr>
              <a:t>өө кооперативи -</a:t>
            </a:r>
            <a:br>
              <a:rPr lang="ky-KG" dirty="0">
                <a:solidFill>
                  <a:schemeClr val="bg1"/>
                </a:solidFill>
                <a:latin typeface="Times New Roman" panose="02020603050405020304" pitchFamily="18" charset="0"/>
                <a:cs typeface="Times New Roman" panose="02020603050405020304" pitchFamily="18" charset="0"/>
              </a:rPr>
            </a:br>
            <a:r>
              <a:rPr lang="ky-KG" dirty="0">
                <a:solidFill>
                  <a:schemeClr val="bg1"/>
                </a:solidFill>
                <a:latin typeface="Times New Roman" panose="02020603050405020304" pitchFamily="18" charset="0"/>
                <a:cs typeface="Times New Roman" panose="02020603050405020304" pitchFamily="18" charset="0"/>
              </a:rPr>
              <a:t>ишкерликтин бешиги»</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6E36B0A2-C042-46C2-9927-1AB113A288A7}"/>
              </a:ext>
            </a:extLst>
          </p:cNvPr>
          <p:cNvSpPr txBox="1">
            <a:spLocks/>
          </p:cNvSpPr>
          <p:nvPr/>
        </p:nvSpPr>
        <p:spPr>
          <a:xfrm>
            <a:off x="5707191" y="4578220"/>
            <a:ext cx="8001000" cy="1642188"/>
          </a:xfrm>
          <a:prstGeom prst="rect">
            <a:avLst/>
          </a:prstGeom>
          <a:effectLst/>
        </p:spPr>
        <p:txBody>
          <a:bodyPr vert="horz" lIns="91440" tIns="45720" rIns="91440" bIns="45720" rtlCol="0" anchor="b">
            <a:normAutofit fontScale="92500" lnSpcReduction="20000"/>
          </a:bodyPr>
          <a:lstStyle>
            <a:lvl1pPr algn="l"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ky-KG" dirty="0">
                <a:solidFill>
                  <a:schemeClr val="bg1"/>
                </a:solidFill>
                <a:latin typeface="Times New Roman" panose="02020603050405020304" pitchFamily="18" charset="0"/>
                <a:cs typeface="Times New Roman" panose="02020603050405020304" pitchFamily="18" charset="0"/>
              </a:rPr>
              <a:t>Д</a:t>
            </a:r>
            <a:r>
              <a:rPr lang="ru-RU" dirty="0" err="1">
                <a:solidFill>
                  <a:schemeClr val="bg1"/>
                </a:solidFill>
                <a:latin typeface="Times New Roman" panose="02020603050405020304" pitchFamily="18" charset="0"/>
                <a:cs typeface="Times New Roman" panose="02020603050405020304" pitchFamily="18" charset="0"/>
              </a:rPr>
              <a:t>олбоордун</a:t>
            </a:r>
            <a:r>
              <a:rPr lang="ru-RU" dirty="0">
                <a:solidFill>
                  <a:schemeClr val="bg1"/>
                </a:solidFill>
                <a:latin typeface="Times New Roman" panose="02020603050405020304" pitchFamily="18" charset="0"/>
                <a:cs typeface="Times New Roman" panose="02020603050405020304" pitchFamily="18" charset="0"/>
              </a:rPr>
              <a:t> автору: </a:t>
            </a:r>
            <a:r>
              <a:rPr lang="ru-RU" dirty="0" err="1">
                <a:solidFill>
                  <a:schemeClr val="bg1"/>
                </a:solidFill>
                <a:latin typeface="Times New Roman" panose="02020603050405020304" pitchFamily="18" charset="0"/>
                <a:cs typeface="Times New Roman" panose="02020603050405020304" pitchFamily="18" charset="0"/>
              </a:rPr>
              <a:t>Саткеев</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осмон</a:t>
            </a:r>
            <a:r>
              <a:rPr lang="ru-RU" dirty="0">
                <a:solidFill>
                  <a:schemeClr val="bg1"/>
                </a:solidFill>
                <a:latin typeface="Times New Roman" panose="02020603050405020304" pitchFamily="18" charset="0"/>
                <a:cs typeface="Times New Roman" panose="02020603050405020304" pitchFamily="18" charset="0"/>
              </a:rPr>
              <a:t>.</a:t>
            </a:r>
          </a:p>
          <a:p>
            <a:r>
              <a:rPr lang="ky-KG" sz="1700" dirty="0">
                <a:solidFill>
                  <a:schemeClr val="bg1"/>
                </a:solidFill>
                <a:latin typeface="Times New Roman" panose="02020603050405020304" pitchFamily="18" charset="0"/>
                <a:cs typeface="Times New Roman" panose="02020603050405020304" pitchFamily="18" charset="0"/>
              </a:rPr>
              <a:t>(Тел. 0551 91-35-62)</a:t>
            </a:r>
          </a:p>
          <a:p>
            <a:r>
              <a:rPr lang="ky-KG" sz="2200" dirty="0">
                <a:solidFill>
                  <a:schemeClr val="bg1"/>
                </a:solidFill>
                <a:latin typeface="Times New Roman" panose="02020603050405020304" pitchFamily="18" charset="0"/>
                <a:cs typeface="Times New Roman" panose="02020603050405020304" pitchFamily="18" charset="0"/>
              </a:rPr>
              <a:t>С</a:t>
            </a:r>
            <a:r>
              <a:rPr lang="ky-KG" sz="2200" cap="none" dirty="0">
                <a:solidFill>
                  <a:schemeClr val="bg1"/>
                </a:solidFill>
                <a:latin typeface="Times New Roman" panose="02020603050405020304" pitchFamily="18" charset="0"/>
                <a:cs typeface="Times New Roman" panose="02020603050405020304" pitchFamily="18" charset="0"/>
              </a:rPr>
              <a:t>айт</a:t>
            </a:r>
            <a:r>
              <a:rPr lang="ky-KG" sz="2200" dirty="0">
                <a:solidFill>
                  <a:schemeClr val="bg1"/>
                </a:solidFill>
                <a:latin typeface="Times New Roman" panose="02020603050405020304" pitchFamily="18" charset="0"/>
                <a:cs typeface="Times New Roman" panose="02020603050405020304" pitchFamily="18" charset="0"/>
              </a:rPr>
              <a:t>: </a:t>
            </a:r>
            <a:r>
              <a:rPr lang="en-US" sz="2200" cap="none" dirty="0">
                <a:solidFill>
                  <a:schemeClr val="bg1"/>
                </a:solidFill>
                <a:latin typeface="Times New Roman" panose="02020603050405020304" pitchFamily="18" charset="0"/>
                <a:cs typeface="Times New Roman" panose="02020603050405020304" pitchFamily="18" charset="0"/>
              </a:rPr>
              <a:t>www.servcoop.org</a:t>
            </a:r>
            <a:endParaRPr lang="ru-RU" sz="2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8608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478938" y="970383"/>
            <a:ext cx="10633822" cy="4963885"/>
          </a:xfrm>
        </p:spPr>
        <p:txBody>
          <a:bodyPr>
            <a:normAutofit/>
          </a:bodyPr>
          <a:lstStyle/>
          <a:p>
            <a:pPr algn="just"/>
            <a:r>
              <a:rPr lang="ky-KG" sz="2900" b="1" dirty="0">
                <a:solidFill>
                  <a:schemeClr val="bg1"/>
                </a:solidFill>
                <a:latin typeface="Times New Roman" panose="02020603050405020304" pitchFamily="18" charset="0"/>
                <a:cs typeface="Times New Roman" panose="02020603050405020304" pitchFamily="18" charset="0"/>
              </a:rPr>
              <a:t> </a:t>
            </a:r>
            <a:r>
              <a:rPr lang="ky-KG" dirty="0">
                <a:solidFill>
                  <a:schemeClr val="bg1"/>
                </a:solidFill>
                <a:latin typeface="Times New Roman" panose="02020603050405020304" pitchFamily="18" charset="0"/>
                <a:cs typeface="Times New Roman" panose="02020603050405020304" pitchFamily="18" charset="0"/>
              </a:rPr>
              <a:t>	Негизинен экономикабыздын кайра жаралуусу, мурдагыдан бөтөнчө, белгисиз, чаржайыт, башаламан, системсиз, жер жерлерде  криминалдар аралаша башталган шарттарда, караңгыда жол издеген жолоочудай, адашыуу, жаңылуу, кайра оңолуу менен коштолду.  Жаңы түзүлгөн эгемендүү мамлекеттердин жетекчилери негизинен ал убакта:</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dirty="0">
                <a:solidFill>
                  <a:schemeClr val="bg1"/>
                </a:solidFill>
                <a:latin typeface="Times New Roman" panose="02020603050405020304" pitchFamily="18" charset="0"/>
                <a:cs typeface="Times New Roman" panose="02020603050405020304" pitchFamily="18" charset="0"/>
              </a:rPr>
              <a:t> - </a:t>
            </a:r>
            <a:r>
              <a:rPr lang="ky-KG" b="1" i="1" dirty="0">
                <a:solidFill>
                  <a:schemeClr val="bg1"/>
                </a:solidFill>
                <a:latin typeface="Times New Roman" panose="02020603050405020304" pitchFamily="18" charset="0"/>
                <a:cs typeface="Times New Roman" panose="02020603050405020304" pitchFamily="18" charset="0"/>
              </a:rPr>
              <a:t>мамлекеттүүлүктөрүн түптөө, сактоо жана бекемдөө;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 коомдук-саясий абалдарын турукташтыруу;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 өлкө ичинде улуттар аралык конфликтерге жол бербөө;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 өлкөлөрүн эл аралык конфликтерден, согуштардан сактоо;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 жаңыдан жанданып келе жаткан бизнестерге ыңгайлуу шарттарды түзүү аркылуу экономикаларын кризистен тез арада алып чыгуу менен алек болушту</a:t>
            </a:r>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pPr algn="just"/>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583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478938" y="970383"/>
            <a:ext cx="10633822" cy="4963885"/>
          </a:xfrm>
        </p:spPr>
        <p:txBody>
          <a:bodyPr>
            <a:normAutofit/>
          </a:bodyPr>
          <a:lstStyle/>
          <a:p>
            <a:r>
              <a:rPr lang="ky-KG" sz="2900" b="1" dirty="0">
                <a:solidFill>
                  <a:schemeClr val="bg1"/>
                </a:solidFill>
                <a:latin typeface="Times New Roman" panose="02020603050405020304" pitchFamily="18" charset="0"/>
                <a:cs typeface="Times New Roman" panose="02020603050405020304" pitchFamily="18" charset="0"/>
              </a:rPr>
              <a:t> </a:t>
            </a:r>
            <a:r>
              <a:rPr lang="ky-KG" dirty="0">
                <a:solidFill>
                  <a:schemeClr val="bg1"/>
                </a:solidFill>
                <a:latin typeface="Times New Roman" panose="02020603050405020304" pitchFamily="18" charset="0"/>
                <a:cs typeface="Times New Roman" panose="02020603050405020304" pitchFamily="18" charset="0"/>
              </a:rPr>
              <a:t>	Жыйынтыгында, мурдагы союздук республикалардын дээрлик баардыгы негизинен өткөөл учурдун милдеттерин ар кандай дэңгээлде аткарышып: </a:t>
            </a:r>
            <a:endParaRPr lang="ru-RU"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 </a:t>
            </a:r>
            <a:r>
              <a:rPr lang="ky-KG" b="1" i="1" dirty="0">
                <a:solidFill>
                  <a:schemeClr val="bg1"/>
                </a:solidFill>
                <a:latin typeface="Times New Roman" panose="02020603050405020304" pitchFamily="18" charset="0"/>
                <a:cs typeface="Times New Roman" panose="02020603050405020304" pitchFamily="18" charset="0"/>
              </a:rPr>
              <a:t>экономикаларын жеке менчикке негиздешип</a:t>
            </a:r>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r>
              <a:rPr lang="ky-KG" b="1" i="1" dirty="0">
                <a:solidFill>
                  <a:schemeClr val="bg1"/>
                </a:solidFill>
                <a:latin typeface="Times New Roman" panose="02020603050405020304" pitchFamily="18" charset="0"/>
                <a:cs typeface="Times New Roman" panose="02020603050405020304" pitchFamily="18" charset="0"/>
              </a:rPr>
              <a:t>- товарлар менен кызмат көрсөтүүлөрдөгү бааларын эркин кое беришип;</a:t>
            </a:r>
            <a:endParaRPr lang="ru-RU" dirty="0">
              <a:solidFill>
                <a:schemeClr val="bg1"/>
              </a:solidFill>
              <a:latin typeface="Times New Roman" panose="02020603050405020304" pitchFamily="18" charset="0"/>
              <a:cs typeface="Times New Roman" panose="02020603050405020304" pitchFamily="18" charset="0"/>
            </a:endParaRPr>
          </a:p>
          <a:p>
            <a:r>
              <a:rPr lang="ky-KG" b="1" i="1"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r>
              <a:rPr lang="ky-KG" b="1" i="1" dirty="0">
                <a:solidFill>
                  <a:schemeClr val="bg1"/>
                </a:solidFill>
                <a:latin typeface="Times New Roman" panose="02020603050405020304" pitchFamily="18" charset="0"/>
                <a:cs typeface="Times New Roman" panose="02020603050405020304" pitchFamily="18" charset="0"/>
              </a:rPr>
              <a:t>- базарларында атаандаштык пайда болду</a:t>
            </a:r>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экономикаларында бир аз да болсо өсүштөр байкалды.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4269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348309" y="531845"/>
            <a:ext cx="10633822" cy="5980922"/>
          </a:xfrm>
        </p:spPr>
        <p:txBody>
          <a:bodyPr>
            <a:normAutofit fontScale="77500" lnSpcReduction="20000"/>
          </a:bodyPr>
          <a:lstStyle/>
          <a:p>
            <a:pPr algn="just"/>
            <a:r>
              <a:rPr lang="ky-KG" sz="2900" b="1" dirty="0">
                <a:solidFill>
                  <a:schemeClr val="bg1"/>
                </a:solidFill>
                <a:latin typeface="Times New Roman" panose="02020603050405020304" pitchFamily="18" charset="0"/>
                <a:cs typeface="Times New Roman" panose="02020603050405020304" pitchFamily="18" charset="0"/>
              </a:rPr>
              <a:t> </a:t>
            </a:r>
            <a:r>
              <a:rPr lang="ky-KG" dirty="0">
                <a:solidFill>
                  <a:schemeClr val="bg1"/>
                </a:solidFill>
                <a:latin typeface="Times New Roman" panose="02020603050405020304" pitchFamily="18" charset="0"/>
                <a:cs typeface="Times New Roman" panose="02020603050405020304" pitchFamily="18" charset="0"/>
              </a:rPr>
              <a:t>	</a:t>
            </a:r>
            <a:r>
              <a:rPr lang="ky-KG" sz="2300" dirty="0">
                <a:solidFill>
                  <a:schemeClr val="bg1"/>
                </a:solidFill>
                <a:latin typeface="Times New Roman" panose="02020603050405020304" pitchFamily="18" charset="0"/>
                <a:cs typeface="Times New Roman" panose="02020603050405020304" pitchFamily="18" charset="0"/>
              </a:rPr>
              <a:t>Анткен менен бул ийгиликтер колдо бар мүмкүнчүлүктөргө, колдонулбаган резервдерге салыштырмалуу жокко эсе. Андыктан учурдагы кечиктирилгис милдет, экономикабызды өнүктүрүүнү өткөн совет доорундагы жетишилген ийгиликтүү тажрыйбалар менен базар экономикасынын механизимдерин жана дүйнөдө болуп жаткан процесстерди (ааламдашуу, малымат-байланыш технологияларынын өнүгүүсүн, нано технологияны ж.б.) эске алуу менен айкалыштырып (симбиоз), өзүбүздүн өнүгүү багытыбызды аныктап, бир ынтымакка келип, болгон мүмкүнчүлүктөрүбүздү (потенциал) ачыктап, биригүүгө (консолидация) барышыбыз керек. “Жалгыз буудай аш болбойт” деп, “Бир жакадан баш, бир жеңден кол чыгарып”, ынтымакка келүү учурдун кечиктирилгис талабы. “Ынтымак бар жерде ырыс бар” демекчи, өз алдынча уюшуп, өз ара жардамдашуу түрүндө мурдагыдан жогорку деңгээлдеги кызматташууга (кооперацияга), баштапкы товар өндүрүүчүдөн тартып акыркы керектөөчүгө чейин төмөнкү принциптердин негизинде биригүүбүз абзел:</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Ыктыярдуулук жана демократия принцибинде;</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Жеке жана коллективдик менчиктин базасында;</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Жеке жана коллективдик кызыкчылыктын негизинде;</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Эркин жана таза атаандаштыктын алкагында;</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Толук экономикалык жана чарбалык өз алдынчалык</a:t>
            </a:r>
            <a:r>
              <a:rPr lang="ru-RU" sz="2300" b="1" i="1" dirty="0">
                <a:solidFill>
                  <a:schemeClr val="bg1"/>
                </a:solidFill>
                <a:latin typeface="Times New Roman" panose="02020603050405020304" pitchFamily="18" charset="0"/>
                <a:cs typeface="Times New Roman" panose="02020603050405020304" pitchFamily="18" charset="0"/>
              </a:rPr>
              <a:t>та</a:t>
            </a:r>
            <a:r>
              <a:rPr lang="ky-KG" sz="2300" b="1" i="1" dirty="0">
                <a:solidFill>
                  <a:schemeClr val="bg1"/>
                </a:solidFill>
                <a:latin typeface="Times New Roman" panose="02020603050405020304" pitchFamily="18" charset="0"/>
                <a:cs typeface="Times New Roman" panose="02020603050405020304" pitchFamily="18" charset="0"/>
              </a:rPr>
              <a:t>;</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Бирге макулдашылып жана баардык тарапка бирдей шарттар каралып, макулдашылып кабыл алынган тартипте;</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Бири бирине болгон ишеним жана бирдей жоопкерчилик каралган шартта;</a:t>
            </a:r>
            <a:endParaRPr lang="ru-RU" sz="2300" dirty="0">
              <a:solidFill>
                <a:schemeClr val="bg1"/>
              </a:solidFill>
              <a:latin typeface="Times New Roman" panose="02020603050405020304" pitchFamily="18" charset="0"/>
              <a:cs typeface="Times New Roman" panose="02020603050405020304" pitchFamily="18" charset="0"/>
            </a:endParaRPr>
          </a:p>
          <a:p>
            <a:pPr lvl="0"/>
            <a:r>
              <a:rPr lang="ky-KG" sz="2300" b="1" i="1" dirty="0">
                <a:solidFill>
                  <a:schemeClr val="bg1"/>
                </a:solidFill>
                <a:latin typeface="Times New Roman" panose="02020603050405020304" pitchFamily="18" charset="0"/>
                <a:cs typeface="Times New Roman" panose="02020603050405020304" pitchFamily="18" charset="0"/>
              </a:rPr>
              <a:t>- Эки тарапка тең пайдалуу жана бири бирине жардамдашуу маанайында.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4216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34465" y="1254967"/>
            <a:ext cx="10923070" cy="5001208"/>
          </a:xfrm>
        </p:spPr>
        <p:txBody>
          <a:bodyPr>
            <a:normAutofit/>
          </a:bodyPr>
          <a:lstStyle/>
          <a:p>
            <a:pPr algn="just"/>
            <a:r>
              <a:rPr lang="ky-KG" dirty="0">
                <a:solidFill>
                  <a:schemeClr val="bg1"/>
                </a:solidFill>
                <a:latin typeface="Times New Roman" panose="02020603050405020304" pitchFamily="18" charset="0"/>
                <a:cs typeface="Times New Roman" panose="02020603050405020304" pitchFamily="18" charset="0"/>
              </a:rPr>
              <a:t>	Ошентип, оптималдуу экономикалык байланыштарды, бирдиктүү, системдүү структураны, ишкерликке ыңгайлуу, оңтойлуу (комфортный) жана баардык тарапка бирдей пайдалуу шарттарды түзүү аркылуу калкыбыздын материалдык жана башка керектөөлөрүн толук канаттандырууга багыт алууга муктажбыз. Менин оюмча, учурдагы ЕАЭБдеги (ЕАЭС) мамлекеттердин экономикасын мындан ары өнүктүрүүнүн маанилүү жана жалгыз багыты токтоосуздан чарбалык субъектердин интеграциясын жаңы, мурдагыдан жогорку деңгээлдеги кооперациянын негизинде тереңдетүү зарыл. Анткени мурунку советтер союзунан чыккан өлкөлөр дүйнөлүк базарда, өзүбүздүн жаңыдан калыптанып келе жаткан экономикалык потенциалыбыз менен бизден бир топ мурун иновация, нано технологияны өздөштүргөн, базар экономикасынын шартында калыптанып өнүккөн өлкөлөргө атаандаштык кыла албайбыз, болгону бай жаратылыш ресурстары, чийки зат, арзан жумушчу күч булагы болуп кала беребиз.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070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34465" y="928396"/>
            <a:ext cx="10923070" cy="5001208"/>
          </a:xfrm>
        </p:spPr>
        <p:txBody>
          <a:bodyPr>
            <a:normAutofit fontScale="92500" lnSpcReduction="20000"/>
          </a:bodyPr>
          <a:lstStyle/>
          <a:p>
            <a:pPr algn="just"/>
            <a:r>
              <a:rPr lang="ky-KG" dirty="0">
                <a:solidFill>
                  <a:schemeClr val="bg1"/>
                </a:solidFill>
                <a:latin typeface="Times New Roman" panose="02020603050405020304" pitchFamily="18" charset="0"/>
                <a:cs typeface="Times New Roman" panose="02020603050405020304" pitchFamily="18" charset="0"/>
              </a:rPr>
              <a:t>	Мен бул максатта, ишкерлик чөйрөсүндөгү көп жылдык байкоом, изилдөөм жана тажрыйбамдын негизинде иштеп чыккан уникалдуу, (республикалык, регионалдык) тейлөө кооперативдеринин союзун түзүү моделин сунуштайт элем, анткени аны (республикага, регионго) жайылтуу сөзсүз мамлекетибиздин жана региондун социалдык-экономикалык өнүгүшүнө эбегейсиз шыктандыруучу күч бермек. Ишкерликти уюштурууну өркүндөтүү, өз алдынча, өзүн өзү башкаруу,  өзүн өзү каржылоолонун негизинде, оптималдуу экономикалык байланыштарды түзүү, колдо болгон табигый-климаттык, өндүрүш-техникалык, финансы-экономикалык, интелектуалдык-эмгектик мүмкүнчүлүктөрүбүздү ачыктоо, тактоо жана ишкерлерге керектүү сервистик кызматтарды уюштуруу максатында – Кыргыз Республикасынын Тейлөө Кооперативдер Союзун  (КРТКС), керек болсо андан ары Борбор –Азиялык, ошондой эле ЕАЭБке кирген мамлекеттердин Тейлөө Кооперативдер Союзун (ЕАЭБТКС)  түзүүгө мүмкүн болмок. Бул иш-чарага мамлекет тарабынан көп деле материалдык, финансылык жана башка каражаттар талап кылынбайт, анткени тейлөө кооперативдерин уюштуруу маселелери жер жерлердеги учурда иштеп жаткан ишмерлерди жана ар бир административдик-аймактардын калкын жаңы уюштурулуп жаткан сервистик кооперативдердин мүчөлүгүнө тартуу аркылуу жүргүзүлөт. Башкача айтканда, ар бир калктуу  жайларда (пункттарда) ишкерлердин башын тейлөө кооперативдерине бириктирип, алардын болгон мүмкүнчүлүктөрүн ачып, эсепке алып, алардын ишмердигин өркүндөтүүгө керек болгон баардык кызматтарды уюштуруп берүү жана ишкерлерге ыңгайлуу шарттарды түзүү аркылуу жалпы элдин жыргалчылыгын камсыздоо. Негизинен бул реформа жалпы элди камтыйт жана төмөнтөн жогору карай жүргүзүлөт.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27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758856" y="1278295"/>
            <a:ext cx="7592041" cy="4646644"/>
          </a:xfrm>
        </p:spPr>
        <p:txBody>
          <a:bodyPr>
            <a:normAutofit/>
          </a:bodyPr>
          <a:lstStyle/>
          <a:p>
            <a:pPr algn="just"/>
            <a:r>
              <a:rPr lang="ky-KG" dirty="0">
                <a:solidFill>
                  <a:schemeClr val="bg1"/>
                </a:solidFill>
                <a:latin typeface="Times New Roman" panose="02020603050405020304" pitchFamily="18" charset="0"/>
                <a:cs typeface="Times New Roman" panose="02020603050405020304" pitchFamily="18" charset="0"/>
              </a:rPr>
              <a:t>	Бул проекти ишке ашыруу токтосуздан, тез арада жана масштабдуу, горизонталдуу, ар бир калктуу жайлардан тартып, бир мезгилде, атаандаштык маанайда жүргүзүү керек. Жыйынтыгында Кыргыз Республикасында болгон 1941 айыл, кыштак, 9 шаар тибиндеги поселок, 3 поселок, 40 район,  32 шаарларында жок дегенде 2000ден ашуун баштапкы тейлөө кооперативдерин жана алардын 40 райондук, 7 областык анан республикалык, вертикалдуу, өзүн өзү башкарган, каржылаган, камсыз кылган, системдүү ишкерлик (бизнес) структурасын, Кыргыз Республикасынын Тейлөө Кооперативдер Союзун түзүп алууга болот.</a:t>
            </a:r>
            <a:endParaRPr lang="ru-RU" dirty="0">
              <a:solidFill>
                <a:schemeClr val="bg1"/>
              </a:solidFill>
              <a:latin typeface="Times New Roman" panose="02020603050405020304" pitchFamily="18" charset="0"/>
              <a:cs typeface="Times New Roman" panose="02020603050405020304" pitchFamily="18" charset="0"/>
            </a:endParaRPr>
          </a:p>
          <a:p>
            <a:r>
              <a:rPr lang="ky-KG" dirty="0"/>
              <a:t> </a:t>
            </a:r>
            <a:endParaRPr lang="ru-RU" dirty="0"/>
          </a:p>
          <a:p>
            <a:endParaRPr lang="ru-RU" dirty="0"/>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05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2503681" y="699450"/>
            <a:ext cx="6400800" cy="1947333"/>
          </a:xfrm>
        </p:spPr>
        <p:txBody>
          <a:bodyPr/>
          <a:lstStyle/>
          <a:p>
            <a:pPr algn="ctr"/>
            <a:r>
              <a:rPr lang="ky-KG" b="1" u="sng" dirty="0">
                <a:solidFill>
                  <a:schemeClr val="bg1"/>
                </a:solidFill>
                <a:latin typeface="Times New Roman" panose="02020603050405020304" pitchFamily="18" charset="0"/>
                <a:cs typeface="Times New Roman" panose="02020603050405020304" pitchFamily="18" charset="0"/>
              </a:rPr>
              <a:t>Алгачкы кооперативдердин уюшулушу, негизги принциптери жана алардын башка коммерциялык, чарбалык шериктештик уюмдарынан айырмасы</a:t>
            </a:r>
            <a:r>
              <a:rPr lang="ky-KG"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pPr algn="just"/>
            <a:endParaRPr lang="ru-RU" dirty="0">
              <a:solidFill>
                <a:schemeClr val="bg1"/>
              </a:solidFill>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38064" y="2296285"/>
            <a:ext cx="10845282" cy="4190634"/>
          </a:xfrm>
          <a:prstGeom prst="rect">
            <a:avLst/>
          </a:prstGeom>
        </p:spPr>
        <p:txBody>
          <a:bodyPr wrap="square">
            <a:spAutoFit/>
          </a:bodyPr>
          <a:lstStyle/>
          <a:p>
            <a:pPr algn="just"/>
            <a:r>
              <a:rPr lang="ky-KG" dirty="0">
                <a:solidFill>
                  <a:schemeClr val="bg1"/>
                </a:solidFill>
                <a:latin typeface="Times New Roman" panose="02020603050405020304" pitchFamily="18" charset="0"/>
                <a:cs typeface="Times New Roman" panose="02020603050405020304" pitchFamily="18" charset="0"/>
              </a:rPr>
              <a:t>	Табияттан, адамдардын керектөөсү аларды канаттандырууга болгон ресурстар менен чектелүү, болбосо адамдардын керектөөлөрү табияттан чексиз жана аларды чектеген колдогу ресурстар менен толук канаттандыруу мүмкүн эмес. Бул адамзаттын өнүгүү жолунда мурунтан болгон, учурда болуп жаткан  жана келечекте улануучу изденүүлөргө негиз болгон башкы себеп. Алгач элдердин кооперативдерге биригүү муктаждыктары да “канткенде чектелүү ресурстар менен өзүбүздүн күндөлүк керектөөлөрү-бүздү жакшырта алабыз” деген маселеден келип чыккан. Чачыранды, ар ким өз алдынча болгон шартта бул проблеманы чечүү мүмкүн болбогондуктан, кооперативдерге биригүү муктаждыгы пайда болгон. Алардын оюнда, бай соодагерлер бизге товарларын өз наркынан алда канча кымбат сатууда, а биз алардын  товарларын сатып алып аларды дагы байытып жатабыз. Биз бириксек, алардан да бай экенбиз да, анткени биз соодагерлерге ашыкча акча төлөп жатпайбызбы. Эгерде биз биригип, болгон акчабызга өзүбүз товар өндүрүүчүлөрдөн сатып алсак, жээ болбосо өзүбүз өндүрсөк, ошол эле акчага көбүрөөк товар сатып жээ өндүрүп ала алмакбыз да, бизге ошол эле товарлар бир топ арзанга келбейт беле дешип, биринчи кооперативдик ишкана Британияда XIX кылымдын башында пайда болуп, бүгүнкү күнгө чейин анын уюштуруу принциптери жана формалары өнүгүп, дүйнө жүзүнө жайылып келүүдө.</a:t>
            </a:r>
            <a:endParaRPr lang="ru-RU" dirty="0">
              <a:solidFill>
                <a:schemeClr val="bg1"/>
              </a:solidFill>
              <a:latin typeface="Times New Roman" panose="02020603050405020304" pitchFamily="18" charset="0"/>
              <a:cs typeface="Times New Roman" panose="02020603050405020304" pitchFamily="18" charset="0"/>
            </a:endParaRPr>
          </a:p>
          <a:p>
            <a:pPr algn="just">
              <a:lnSpc>
                <a:spcPct val="107000"/>
              </a:lnSpc>
              <a:spcAft>
                <a:spcPts val="800"/>
              </a:spcAft>
            </a:pPr>
            <a:r>
              <a:rPr lang="ky-KG" sz="1400" dirty="0">
                <a:latin typeface="Calibri" panose="020F0502020204030204" pitchFamily="34" charset="0"/>
                <a:ea typeface="Calibri" panose="020F0502020204030204" pitchFamily="34" charset="0"/>
                <a:cs typeface="Times New Roman" panose="02020603050405020304" pitchFamily="18" charset="0"/>
              </a:rPr>
              <a:t>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1183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2475690" y="930336"/>
            <a:ext cx="6630988" cy="709471"/>
          </a:xfrm>
        </p:spPr>
        <p:txBody>
          <a:bodyPr>
            <a:normAutofit/>
          </a:bodyPr>
          <a:lstStyle/>
          <a:p>
            <a:pPr algn="ctr"/>
            <a:r>
              <a:rPr lang="ky-KG" sz="2400" dirty="0">
                <a:solidFill>
                  <a:schemeClr val="bg1"/>
                </a:solidFill>
                <a:latin typeface="Times New Roman" panose="02020603050405020304" pitchFamily="18" charset="0"/>
                <a:cs typeface="Times New Roman" panose="02020603050405020304" pitchFamily="18" charset="0"/>
              </a:rPr>
              <a:t>Кооперативке биригүү принциптери:</a:t>
            </a:r>
            <a:endParaRPr lang="ru-RU" sz="2400" dirty="0">
              <a:solidFill>
                <a:schemeClr val="bg1"/>
              </a:solidFill>
              <a:latin typeface="Times New Roman" panose="02020603050405020304" pitchFamily="18" charset="0"/>
              <a:cs typeface="Times New Roman" panose="02020603050405020304" pitchFamily="18" charset="0"/>
            </a:endParaRPr>
          </a:p>
          <a:p>
            <a:pPr algn="just"/>
            <a:endParaRPr lang="ru-RU" dirty="0">
              <a:solidFill>
                <a:schemeClr val="bg1"/>
              </a:solidFill>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0072" y="1773771"/>
            <a:ext cx="10845282" cy="4062074"/>
          </a:xfrm>
          <a:prstGeom prst="rect">
            <a:avLst/>
          </a:prstGeom>
        </p:spPr>
        <p:txBody>
          <a:bodyPr wrap="square">
            <a:spAutoFit/>
          </a:bodyPr>
          <a:lstStyle/>
          <a:p>
            <a:pPr lvl="0" algn="just"/>
            <a:r>
              <a:rPr lang="ky-KG" sz="2000" dirty="0">
                <a:solidFill>
                  <a:schemeClr val="bg1"/>
                </a:solidFill>
                <a:latin typeface="Times New Roman" panose="02020603050405020304" pitchFamily="18" charset="0"/>
                <a:cs typeface="Times New Roman" panose="02020603050405020304" pitchFamily="18" charset="0"/>
              </a:rPr>
              <a:t>- ыктыярдуулук (каалаган жашы жеткен, жөндөмдүү,  кооперативдин уставын тааныган, уставдык фондко уставда каралган өлчөмдөгү мүчөлүк, пайлык салымдарын кошкон жаран мүчө болуу жана каалаган учурда өз ыктыяры менен мүчөлүктөн чыгуу укугу);</a:t>
            </a:r>
            <a:endParaRPr lang="ru-RU" sz="2000" dirty="0">
              <a:solidFill>
                <a:schemeClr val="bg1"/>
              </a:solidFill>
              <a:latin typeface="Times New Roman" panose="02020603050405020304" pitchFamily="18" charset="0"/>
              <a:cs typeface="Times New Roman" panose="02020603050405020304" pitchFamily="18" charset="0"/>
            </a:endParaRPr>
          </a:p>
          <a:p>
            <a:pPr lvl="0" algn="just"/>
            <a:r>
              <a:rPr lang="ky-KG" sz="2000" dirty="0">
                <a:solidFill>
                  <a:schemeClr val="bg1"/>
                </a:solidFill>
                <a:latin typeface="Times New Roman" panose="02020603050405020304" pitchFamily="18" charset="0"/>
                <a:cs typeface="Times New Roman" panose="02020603050405020304" pitchFamily="18" charset="0"/>
              </a:rPr>
              <a:t> </a:t>
            </a:r>
          </a:p>
          <a:p>
            <a:pPr lvl="0" algn="just"/>
            <a:r>
              <a:rPr lang="ky-KG" sz="2000" dirty="0">
                <a:solidFill>
                  <a:schemeClr val="bg1"/>
                </a:solidFill>
                <a:latin typeface="Times New Roman" panose="02020603050405020304" pitchFamily="18" charset="0"/>
                <a:cs typeface="Times New Roman" panose="02020603050405020304" pitchFamily="18" charset="0"/>
              </a:rPr>
              <a:t>- демократия (кооперативди башкарууга ар бир кооперативдин мүчөөсү шайлоолордо бир добушка ээ болуп, добуш берүү аркылуу, кооперативдин башкаруу жана текшерүү органдарын шайлоого жана аларга шайлануу укугу, кооперативдин иши менен байланышкан сунуштарды киргизүү, кооперативдин ишин көзөмөлдөө, текшерүү аркылуу жүргүзүү; </a:t>
            </a:r>
            <a:endParaRPr lang="ru-RU" sz="2000" dirty="0">
              <a:solidFill>
                <a:schemeClr val="bg1"/>
              </a:solidFill>
              <a:latin typeface="Times New Roman" panose="02020603050405020304" pitchFamily="18" charset="0"/>
              <a:cs typeface="Times New Roman" panose="02020603050405020304" pitchFamily="18" charset="0"/>
            </a:endParaRPr>
          </a:p>
          <a:p>
            <a:pPr lvl="0" algn="just"/>
            <a:endParaRPr lang="ky-KG" sz="2000" dirty="0">
              <a:solidFill>
                <a:schemeClr val="bg1"/>
              </a:solidFill>
              <a:latin typeface="Times New Roman" panose="02020603050405020304" pitchFamily="18" charset="0"/>
              <a:cs typeface="Times New Roman" panose="02020603050405020304" pitchFamily="18" charset="0"/>
            </a:endParaRPr>
          </a:p>
          <a:p>
            <a:pPr lvl="0" algn="just"/>
            <a:r>
              <a:rPr lang="ky-KG" sz="2000" dirty="0">
                <a:solidFill>
                  <a:schemeClr val="bg1"/>
                </a:solidFill>
                <a:latin typeface="Times New Roman" panose="02020603050405020304" pitchFamily="18" charset="0"/>
                <a:cs typeface="Times New Roman" panose="02020603050405020304" pitchFamily="18" charset="0"/>
              </a:rPr>
              <a:t>- башкаруу органдары кооперативдин мүчөлөрүнүн жалпы чогулушунда шайланып, алардын алдында уставда белгиленген мөөнөт, шарттарда отчет берип туруу милдети.</a:t>
            </a:r>
            <a:endParaRPr lang="ru-RU" sz="2000" dirty="0">
              <a:solidFill>
                <a:schemeClr val="bg1"/>
              </a:solidFill>
              <a:latin typeface="Times New Roman" panose="02020603050405020304" pitchFamily="18" charset="0"/>
              <a:cs typeface="Times New Roman" panose="02020603050405020304" pitchFamily="18" charset="0"/>
            </a:endParaRPr>
          </a:p>
          <a:p>
            <a:pPr algn="just"/>
            <a:endParaRPr lang="ru-RU" sz="2000" dirty="0">
              <a:solidFill>
                <a:schemeClr val="bg1"/>
              </a:solidFill>
              <a:latin typeface="Times New Roman" panose="02020603050405020304" pitchFamily="18" charset="0"/>
              <a:cs typeface="Times New Roman" panose="02020603050405020304" pitchFamily="18" charset="0"/>
            </a:endParaRPr>
          </a:p>
          <a:p>
            <a:pPr algn="just">
              <a:lnSpc>
                <a:spcPct val="107000"/>
              </a:lnSpc>
              <a:spcAft>
                <a:spcPts val="800"/>
              </a:spcAft>
            </a:pPr>
            <a:r>
              <a:rPr lang="ky-KG" sz="1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34091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53143" y="1064300"/>
            <a:ext cx="10702211" cy="792492"/>
          </a:xfrm>
        </p:spPr>
        <p:txBody>
          <a:bodyPr>
            <a:normAutofit/>
          </a:bodyPr>
          <a:lstStyle/>
          <a:p>
            <a:pPr algn="ctr"/>
            <a:r>
              <a:rPr lang="ru-RU" sz="2400" u="sng" dirty="0">
                <a:solidFill>
                  <a:schemeClr val="bg1"/>
                </a:solidFill>
                <a:latin typeface="Times New Roman" panose="02020603050405020304" pitchFamily="18" charset="0"/>
                <a:cs typeface="Times New Roman" panose="02020603050405020304" pitchFamily="18" charset="0"/>
              </a:rPr>
              <a:t>Башка </a:t>
            </a:r>
            <a:r>
              <a:rPr lang="ru-RU" sz="2400" u="sng" dirty="0" err="1">
                <a:solidFill>
                  <a:schemeClr val="bg1"/>
                </a:solidFill>
                <a:latin typeface="Times New Roman" panose="02020603050405020304" pitchFamily="18" charset="0"/>
                <a:cs typeface="Times New Roman" panose="02020603050405020304" pitchFamily="18" charset="0"/>
              </a:rPr>
              <a:t>коммерциялык</a:t>
            </a:r>
            <a:r>
              <a:rPr lang="ru-RU" sz="2400" u="sng" dirty="0">
                <a:solidFill>
                  <a:schemeClr val="bg1"/>
                </a:solidFill>
                <a:latin typeface="Times New Roman" panose="02020603050405020304" pitchFamily="18" charset="0"/>
                <a:cs typeface="Times New Roman" panose="02020603050405020304" pitchFamily="18" charset="0"/>
              </a:rPr>
              <a:t>, </a:t>
            </a:r>
            <a:r>
              <a:rPr lang="ru-RU" sz="2400" u="sng" dirty="0" err="1">
                <a:solidFill>
                  <a:schemeClr val="bg1"/>
                </a:solidFill>
                <a:latin typeface="Times New Roman" panose="02020603050405020304" pitchFamily="18" charset="0"/>
                <a:cs typeface="Times New Roman" panose="02020603050405020304" pitchFamily="18" charset="0"/>
              </a:rPr>
              <a:t>чарбалык</a:t>
            </a:r>
            <a:r>
              <a:rPr lang="ru-RU" sz="2400" u="sng" dirty="0">
                <a:solidFill>
                  <a:schemeClr val="bg1"/>
                </a:solidFill>
                <a:latin typeface="Times New Roman" panose="02020603050405020304" pitchFamily="18" charset="0"/>
                <a:cs typeface="Times New Roman" panose="02020603050405020304" pitchFamily="18" charset="0"/>
              </a:rPr>
              <a:t> </a:t>
            </a:r>
            <a:r>
              <a:rPr lang="ru-RU" sz="2400" u="sng" dirty="0" err="1">
                <a:solidFill>
                  <a:schemeClr val="bg1"/>
                </a:solidFill>
                <a:latin typeface="Times New Roman" panose="02020603050405020304" pitchFamily="18" charset="0"/>
                <a:cs typeface="Times New Roman" panose="02020603050405020304" pitchFamily="18" charset="0"/>
              </a:rPr>
              <a:t>шериктештик</a:t>
            </a:r>
            <a:r>
              <a:rPr lang="ru-RU" sz="2400" u="sng" dirty="0">
                <a:solidFill>
                  <a:schemeClr val="bg1"/>
                </a:solidFill>
                <a:latin typeface="Times New Roman" panose="02020603050405020304" pitchFamily="18" charset="0"/>
                <a:cs typeface="Times New Roman" panose="02020603050405020304" pitchFamily="18" charset="0"/>
              </a:rPr>
              <a:t> </a:t>
            </a:r>
            <a:r>
              <a:rPr lang="ru-RU" sz="2400" u="sng" dirty="0" err="1">
                <a:solidFill>
                  <a:schemeClr val="bg1"/>
                </a:solidFill>
                <a:latin typeface="Times New Roman" panose="02020603050405020304" pitchFamily="18" charset="0"/>
                <a:cs typeface="Times New Roman" panose="02020603050405020304" pitchFamily="18" charset="0"/>
              </a:rPr>
              <a:t>уюмдарынан</a:t>
            </a:r>
            <a:r>
              <a:rPr lang="ru-RU" sz="2400" u="sng" dirty="0">
                <a:solidFill>
                  <a:schemeClr val="bg1"/>
                </a:solidFill>
                <a:latin typeface="Times New Roman" panose="02020603050405020304" pitchFamily="18" charset="0"/>
                <a:cs typeface="Times New Roman" panose="02020603050405020304" pitchFamily="18" charset="0"/>
              </a:rPr>
              <a:t> </a:t>
            </a:r>
            <a:r>
              <a:rPr lang="ru-RU" sz="2400" u="sng" dirty="0" err="1">
                <a:solidFill>
                  <a:schemeClr val="bg1"/>
                </a:solidFill>
                <a:latin typeface="Times New Roman" panose="02020603050405020304" pitchFamily="18" charset="0"/>
                <a:cs typeface="Times New Roman" panose="02020603050405020304" pitchFamily="18" charset="0"/>
              </a:rPr>
              <a:t>айырмасы</a:t>
            </a:r>
            <a:r>
              <a:rPr lang="ru-RU" sz="2400" dirty="0">
                <a:solidFill>
                  <a:schemeClr val="bg1"/>
                </a:solidFill>
                <a:latin typeface="Times New Roman" panose="02020603050405020304" pitchFamily="18" charset="0"/>
                <a:cs typeface="Times New Roman" panose="02020603050405020304" pitchFamily="18" charset="0"/>
              </a:rPr>
              <a:t>:</a:t>
            </a:r>
            <a:endParaRPr lang="ru-RU" dirty="0">
              <a:solidFill>
                <a:schemeClr val="bg1"/>
              </a:solidFill>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0072" y="1773771"/>
            <a:ext cx="10845282" cy="1846083"/>
          </a:xfrm>
          <a:prstGeom prst="rect">
            <a:avLst/>
          </a:prstGeom>
        </p:spPr>
        <p:txBody>
          <a:bodyPr wrap="square">
            <a:spAutoFit/>
          </a:bodyPr>
          <a:lstStyle/>
          <a:p>
            <a:pPr lvl="0" algn="ctr"/>
            <a:r>
              <a:rPr lang="ky-KG" sz="2400" dirty="0">
                <a:solidFill>
                  <a:schemeClr val="bg1"/>
                </a:solidFill>
                <a:latin typeface="Times New Roman" panose="02020603050405020304" pitchFamily="18" charset="0"/>
                <a:cs typeface="Times New Roman" panose="02020603050405020304" pitchFamily="18" charset="0"/>
              </a:rPr>
              <a:t>- баардык кооперативдин мүчөөлөрү уставдык фондко салган үлүшүнүн, пайларынын өлчөмүнө карабастан, бирдей, тең укукка ээ болуп, башка, “капитал бийлигинен” түп тамыры менен айырмаланат.</a:t>
            </a:r>
          </a:p>
          <a:p>
            <a:pPr lvl="0" algn="just"/>
            <a:endParaRPr lang="ky-KG" sz="2400" dirty="0">
              <a:solidFill>
                <a:schemeClr val="bg1"/>
              </a:solidFill>
              <a:latin typeface="Times New Roman" panose="02020603050405020304" pitchFamily="18" charset="0"/>
              <a:cs typeface="Times New Roman" panose="02020603050405020304" pitchFamily="18" charset="0"/>
            </a:endParaRPr>
          </a:p>
          <a:p>
            <a:pPr algn="just">
              <a:lnSpc>
                <a:spcPct val="107000"/>
              </a:lnSpc>
              <a:spcAft>
                <a:spcPts val="800"/>
              </a:spcAft>
            </a:pPr>
            <a:r>
              <a:rPr lang="ky-K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endParaRPr lang="ru-RU"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05E4C6BB-961A-4B3B-8B71-FC8525FF2403}"/>
              </a:ext>
            </a:extLst>
          </p:cNvPr>
          <p:cNvSpPr/>
          <p:nvPr/>
        </p:nvSpPr>
        <p:spPr>
          <a:xfrm>
            <a:off x="744894" y="3352932"/>
            <a:ext cx="10702211" cy="2459006"/>
          </a:xfrm>
          <a:prstGeom prst="rect">
            <a:avLst/>
          </a:prstGeom>
        </p:spPr>
        <p:txBody>
          <a:bodyPr wrap="square">
            <a:spAutoFit/>
          </a:bodyPr>
          <a:lstStyle/>
          <a:p>
            <a:pPr algn="just">
              <a:lnSpc>
                <a:spcPct val="130000"/>
              </a:lnSpc>
              <a:spcAft>
                <a:spcPts val="0"/>
              </a:spcAft>
            </a:pPr>
            <a:r>
              <a:rPr lang="ky-KG" sz="2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Кооперативке кирүүнүн негизги кызыктыруучу себеби, өз ара жардамдашуу ниетинде, жеке кызыкчылыктын сакталышы менен коллективдик кызыкчылыктын айкалышы, “бирөө баардыгы үчүн, баардыгы бирөө үчүн”- дегендей, ынтымакта, ар биринин жана баардык кооперативдин мүчөөлөрүнүн  социалдык-экономикалык, материалдык жана башка муктаждыктарын канаттандыруу менен кошо, болгон тобокелдерди жана жыйынтыктарды пайщик катары (салынган пайынын чегинде) тилектештикте бирге көтөрүү.</a:t>
            </a:r>
            <a:endParaRPr lang="ru-RU"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463965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DEFD1E-3AFF-4E13-907C-73F0A9255983}"/>
              </a:ext>
            </a:extLst>
          </p:cNvPr>
          <p:cNvSpPr>
            <a:spLocks noGrp="1"/>
          </p:cNvSpPr>
          <p:nvPr>
            <p:ph type="ctrTitle"/>
          </p:nvPr>
        </p:nvSpPr>
        <p:spPr>
          <a:xfrm>
            <a:off x="2027818" y="685799"/>
            <a:ext cx="8001000" cy="2388636"/>
          </a:xfrm>
        </p:spPr>
        <p:txBody>
          <a:bodyPr>
            <a:normAutofit/>
          </a:bodyPr>
          <a:lstStyle/>
          <a:p>
            <a:pPr algn="ctr"/>
            <a:r>
              <a:rPr lang="ru-RU" dirty="0" err="1">
                <a:solidFill>
                  <a:schemeClr val="bg1"/>
                </a:solidFill>
                <a:latin typeface="Times New Roman" panose="02020603050405020304" pitchFamily="18" charset="0"/>
                <a:cs typeface="Times New Roman" panose="02020603050405020304" pitchFamily="18" charset="0"/>
              </a:rPr>
              <a:t>Сунушталган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тейлөө</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кооперативинин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негизги</a:t>
            </a:r>
            <a:r>
              <a:rPr lang="ru-RU" dirty="0">
                <a:solidFill>
                  <a:schemeClr val="bg1"/>
                </a:solidFill>
                <a:latin typeface="Times New Roman" panose="02020603050405020304" pitchFamily="18" charset="0"/>
                <a:cs typeface="Times New Roman" panose="02020603050405020304" pitchFamily="18" charset="0"/>
              </a:rPr>
              <a:t>:</a:t>
            </a:r>
          </a:p>
        </p:txBody>
      </p:sp>
      <p:sp>
        <p:nvSpPr>
          <p:cNvPr id="4" name="Заголовок 1">
            <a:extLst>
              <a:ext uri="{FF2B5EF4-FFF2-40B4-BE49-F238E27FC236}">
                <a16:creationId xmlns:a16="http://schemas.microsoft.com/office/drawing/2014/main" id="{7BDAF5BF-F39C-406B-9AFC-86B734A2033A}"/>
              </a:ext>
            </a:extLst>
          </p:cNvPr>
          <p:cNvSpPr txBox="1">
            <a:spLocks/>
          </p:cNvSpPr>
          <p:nvPr/>
        </p:nvSpPr>
        <p:spPr>
          <a:xfrm>
            <a:off x="2223761" y="153954"/>
            <a:ext cx="8133218" cy="53184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8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5" name="Лента: наклоненная вниз 4">
            <a:extLst>
              <a:ext uri="{FF2B5EF4-FFF2-40B4-BE49-F238E27FC236}">
                <a16:creationId xmlns:a16="http://schemas.microsoft.com/office/drawing/2014/main" id="{7746A866-2AD9-46D3-A066-72D6AEAF23DD}"/>
              </a:ext>
            </a:extLst>
          </p:cNvPr>
          <p:cNvSpPr/>
          <p:nvPr/>
        </p:nvSpPr>
        <p:spPr>
          <a:xfrm>
            <a:off x="500743" y="3799891"/>
            <a:ext cx="5122506" cy="765110"/>
          </a:xfrm>
          <a:prstGeom prst="ribb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a:solidFill>
                  <a:schemeClr val="bg1"/>
                </a:solidFill>
                <a:latin typeface="Times New Roman" panose="02020603050405020304" pitchFamily="18" charset="0"/>
                <a:cs typeface="Times New Roman" panose="02020603050405020304" pitchFamily="18" charset="0"/>
              </a:rPr>
              <a:t>МАКСАТТАРЫ</a:t>
            </a:r>
            <a:endParaRPr lang="ru-RU" dirty="0"/>
          </a:p>
        </p:txBody>
      </p:sp>
      <p:sp>
        <p:nvSpPr>
          <p:cNvPr id="6" name="Лента: наклоненная вниз 5">
            <a:extLst>
              <a:ext uri="{FF2B5EF4-FFF2-40B4-BE49-F238E27FC236}">
                <a16:creationId xmlns:a16="http://schemas.microsoft.com/office/drawing/2014/main" id="{0022B8E7-E427-40F8-A982-E3A17682FF97}"/>
              </a:ext>
            </a:extLst>
          </p:cNvPr>
          <p:cNvSpPr/>
          <p:nvPr/>
        </p:nvSpPr>
        <p:spPr>
          <a:xfrm>
            <a:off x="3334139" y="5290458"/>
            <a:ext cx="5122506" cy="765110"/>
          </a:xfrm>
          <a:prstGeom prst="ribb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a:solidFill>
                  <a:schemeClr val="bg1"/>
                </a:solidFill>
                <a:latin typeface="Times New Roman" panose="02020603050405020304" pitchFamily="18" charset="0"/>
                <a:cs typeface="Times New Roman" panose="02020603050405020304" pitchFamily="18" charset="0"/>
              </a:rPr>
              <a:t>АРТЫКЧЫЛЫКТАРЫ</a:t>
            </a:r>
            <a:endParaRPr lang="ru-RU" dirty="0"/>
          </a:p>
        </p:txBody>
      </p:sp>
      <p:sp>
        <p:nvSpPr>
          <p:cNvPr id="7" name="Лента: наклоненная вниз 6">
            <a:extLst>
              <a:ext uri="{FF2B5EF4-FFF2-40B4-BE49-F238E27FC236}">
                <a16:creationId xmlns:a16="http://schemas.microsoft.com/office/drawing/2014/main" id="{BBFA6D5D-8536-41D4-8170-B3DAA00FCBF9}"/>
              </a:ext>
            </a:extLst>
          </p:cNvPr>
          <p:cNvSpPr/>
          <p:nvPr/>
        </p:nvSpPr>
        <p:spPr>
          <a:xfrm>
            <a:off x="6568751" y="3799891"/>
            <a:ext cx="5122506" cy="765110"/>
          </a:xfrm>
          <a:prstGeom prst="ribbon">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a:solidFill>
                  <a:schemeClr val="bg1"/>
                </a:solidFill>
                <a:latin typeface="Times New Roman" panose="02020603050405020304" pitchFamily="18" charset="0"/>
                <a:cs typeface="Times New Roman" panose="02020603050405020304" pitchFamily="18" charset="0"/>
              </a:rPr>
              <a:t>ӨЗГӨЧӨЛҮКТӨРҮ</a:t>
            </a:r>
            <a:endParaRPr lang="ru-RU" dirty="0"/>
          </a:p>
        </p:txBody>
      </p:sp>
      <p:sp>
        <p:nvSpPr>
          <p:cNvPr id="8" name="Стрелка: вниз 7">
            <a:extLst>
              <a:ext uri="{FF2B5EF4-FFF2-40B4-BE49-F238E27FC236}">
                <a16:creationId xmlns:a16="http://schemas.microsoft.com/office/drawing/2014/main" id="{DA2A4853-8B3D-4583-A9BA-CC76F90CDF27}"/>
              </a:ext>
            </a:extLst>
          </p:cNvPr>
          <p:cNvSpPr/>
          <p:nvPr/>
        </p:nvSpPr>
        <p:spPr>
          <a:xfrm>
            <a:off x="2914226" y="2661556"/>
            <a:ext cx="326572" cy="9447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Стрелка: вниз 8">
            <a:extLst>
              <a:ext uri="{FF2B5EF4-FFF2-40B4-BE49-F238E27FC236}">
                <a16:creationId xmlns:a16="http://schemas.microsoft.com/office/drawing/2014/main" id="{97FC5B65-596E-4E24-9483-9931894D63B6}"/>
              </a:ext>
            </a:extLst>
          </p:cNvPr>
          <p:cNvSpPr/>
          <p:nvPr/>
        </p:nvSpPr>
        <p:spPr>
          <a:xfrm>
            <a:off x="5870476" y="3312367"/>
            <a:ext cx="326572" cy="19547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Стрелка: вниз 9">
            <a:extLst>
              <a:ext uri="{FF2B5EF4-FFF2-40B4-BE49-F238E27FC236}">
                <a16:creationId xmlns:a16="http://schemas.microsoft.com/office/drawing/2014/main" id="{6BA70D11-1143-4A06-B43E-09DDB153EF1E}"/>
              </a:ext>
            </a:extLst>
          </p:cNvPr>
          <p:cNvSpPr/>
          <p:nvPr/>
        </p:nvSpPr>
        <p:spPr>
          <a:xfrm>
            <a:off x="8966718" y="2813956"/>
            <a:ext cx="326572" cy="9447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303201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84211" y="849087"/>
            <a:ext cx="10633822" cy="4942114"/>
          </a:xfrm>
        </p:spPr>
        <p:txBody>
          <a:bodyPr>
            <a:normAutofit fontScale="77500" lnSpcReduction="20000"/>
          </a:bodyPr>
          <a:lstStyle/>
          <a:p>
            <a:pPr algn="ctr"/>
            <a:r>
              <a:rPr lang="ky-KG" sz="2900" b="1" dirty="0">
                <a:solidFill>
                  <a:schemeClr val="bg1"/>
                </a:solidFill>
                <a:latin typeface="Times New Roman" panose="02020603050405020304" pitchFamily="18" charset="0"/>
                <a:cs typeface="Times New Roman" panose="02020603050405020304" pitchFamily="18" charset="0"/>
              </a:rPr>
              <a:t>Кириш сөз</a:t>
            </a:r>
            <a:endParaRPr lang="ru-RU" sz="2900" dirty="0">
              <a:solidFill>
                <a:schemeClr val="bg1"/>
              </a:solidFill>
              <a:latin typeface="Times New Roman" panose="02020603050405020304" pitchFamily="18" charset="0"/>
              <a:cs typeface="Times New Roman" panose="02020603050405020304" pitchFamily="18" charset="0"/>
            </a:endParaRPr>
          </a:p>
          <a:p>
            <a:r>
              <a:rPr lang="ky-KG" sz="2900" b="1" dirty="0">
                <a:solidFill>
                  <a:schemeClr val="bg1"/>
                </a:solidFill>
                <a:latin typeface="Times New Roman" panose="02020603050405020304" pitchFamily="18" charset="0"/>
                <a:cs typeface="Times New Roman" panose="02020603050405020304" pitchFamily="18" charset="0"/>
              </a:rPr>
              <a:t> </a:t>
            </a:r>
          </a:p>
          <a:p>
            <a:pPr marL="514350" indent="-514350" algn="just">
              <a:buFont typeface="+mj-lt"/>
              <a:buAutoNum type="arabicPeriod"/>
            </a:pPr>
            <a:r>
              <a:rPr lang="ky-KG" sz="2900" b="1" dirty="0">
                <a:solidFill>
                  <a:schemeClr val="bg1"/>
                </a:solidFill>
                <a:latin typeface="Times New Roman" panose="02020603050405020304" pitchFamily="18" charset="0"/>
                <a:cs typeface="Times New Roman" panose="02020603050405020304" pitchFamily="18" charset="0"/>
              </a:rPr>
              <a:t>Алгачкы кооперативдердин уюшулушу, негизги принциптери жана алардын башка коммерциялык, чарбалык шериктештик уюмдарынан айырмасы;</a:t>
            </a:r>
            <a:endParaRPr lang="ru-RU" sz="2900" dirty="0">
              <a:solidFill>
                <a:schemeClr val="bg1"/>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ky-KG" sz="2900" b="1" dirty="0">
                <a:solidFill>
                  <a:schemeClr val="bg1"/>
                </a:solidFill>
                <a:latin typeface="Times New Roman" panose="02020603050405020304" pitchFamily="18" charset="0"/>
                <a:cs typeface="Times New Roman" panose="02020603050405020304" pitchFamily="18" charset="0"/>
              </a:rPr>
              <a:t>Сунушталган тейлөө (сервистик) кооперативдерин уюштуруудагы негизги максаты, өзгөчөлүктөрү жана артыкчылыктары;</a:t>
            </a:r>
            <a:endParaRPr lang="ru-RU" sz="2900" dirty="0">
              <a:solidFill>
                <a:schemeClr val="bg1"/>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ky-KG" sz="2900" b="1" dirty="0">
                <a:solidFill>
                  <a:schemeClr val="bg1"/>
                </a:solidFill>
                <a:latin typeface="Times New Roman" panose="02020603050405020304" pitchFamily="18" charset="0"/>
                <a:cs typeface="Times New Roman" panose="02020603050405020304" pitchFamily="18" charset="0"/>
              </a:rPr>
              <a:t>Баштапкы тейлөө кооперативи;</a:t>
            </a:r>
            <a:endParaRPr lang="ru-RU" sz="2900" dirty="0">
              <a:solidFill>
                <a:schemeClr val="bg1"/>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ky-KG" sz="2900" b="1" dirty="0">
                <a:solidFill>
                  <a:schemeClr val="bg1"/>
                </a:solidFill>
                <a:latin typeface="Times New Roman" panose="02020603050405020304" pitchFamily="18" charset="0"/>
                <a:cs typeface="Times New Roman" panose="02020603050405020304" pitchFamily="18" charset="0"/>
              </a:rPr>
              <a:t>Тейлөө кооперативдеринин ар кандай аймактык деңгээлдеги союздары жана алардын милдеттери;</a:t>
            </a:r>
            <a:endParaRPr lang="ru-RU" sz="2900" dirty="0">
              <a:solidFill>
                <a:schemeClr val="bg1"/>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ky-KG" sz="2900" b="1" dirty="0">
                <a:solidFill>
                  <a:schemeClr val="bg1"/>
                </a:solidFill>
                <a:latin typeface="Times New Roman" panose="02020603050405020304" pitchFamily="18" charset="0"/>
                <a:cs typeface="Times New Roman" panose="02020603050405020304" pitchFamily="18" charset="0"/>
              </a:rPr>
              <a:t>Кыргыз Республикасынын Тейлөө Кооперативдер Союзун (КРТКС) түзүү мөөнөтү жана тартиби;</a:t>
            </a:r>
            <a:endParaRPr lang="ru-RU" sz="2900" dirty="0">
              <a:solidFill>
                <a:schemeClr val="bg1"/>
              </a:solidFill>
              <a:latin typeface="Times New Roman" panose="02020603050405020304" pitchFamily="18" charset="0"/>
              <a:cs typeface="Times New Roman" panose="02020603050405020304" pitchFamily="18" charset="0"/>
            </a:endParaRPr>
          </a:p>
          <a:p>
            <a:pPr marL="514350" indent="-514350" algn="just">
              <a:buFont typeface="+mj-lt"/>
              <a:buAutoNum type="arabicPeriod"/>
            </a:pPr>
            <a:r>
              <a:rPr lang="ky-KG" sz="2900" b="1" dirty="0">
                <a:solidFill>
                  <a:schemeClr val="bg1"/>
                </a:solidFill>
                <a:latin typeface="Times New Roman" panose="02020603050405020304" pitchFamily="18" charset="0"/>
                <a:cs typeface="Times New Roman" panose="02020603050405020304" pitchFamily="18" charset="0"/>
              </a:rPr>
              <a:t>Тейлөө кооперативин уюштуруу чогулушу.</a:t>
            </a:r>
            <a:endParaRPr lang="ru-RU" sz="2900" dirty="0">
              <a:solidFill>
                <a:schemeClr val="bg1"/>
              </a:solidFill>
              <a:latin typeface="Times New Roman" panose="02020603050405020304" pitchFamily="18" charset="0"/>
              <a:cs typeface="Times New Roman" panose="02020603050405020304" pitchFamily="18" charset="0"/>
            </a:endParaRPr>
          </a:p>
          <a:p>
            <a:endParaRPr lang="ru-RU" dirty="0"/>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63833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28733" y="1776271"/>
            <a:ext cx="10845282" cy="5139869"/>
          </a:xfrm>
          <a:prstGeom prst="rect">
            <a:avLst/>
          </a:prstGeom>
        </p:spPr>
        <p:txBody>
          <a:bodyPr wrap="square">
            <a:spAutoFit/>
          </a:bodyPr>
          <a:lstStyle/>
          <a:p>
            <a:pPr lvl="0" algn="just"/>
            <a:r>
              <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1)	</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калктуу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жайлардын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экономикалык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мүмкүнчүлүктөрүн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потенциалын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ачуу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lvl="0" algn="just"/>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2)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ишкерлерге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керектүү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ыңгайлуу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шарттарды</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түзүү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өнүктүрүү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аркылуу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ишкердикти</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жандандыруу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активдештирүү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p>
          <a:p>
            <a:pPr lvl="0" algn="just"/>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ишкерлер</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керектөөчүлөрдүн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кызыкчылыктарын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акылга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сыярлык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чектерде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байланыштыруу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башкача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айтканда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өндүргөн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продукцияларын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кымбат</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сатууга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ал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эми</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аларды</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арзан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сатып</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алууга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болгон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аракеттерин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акылга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сыярлык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чектерде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кармоо</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анткени</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өндүргөн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продукция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жеке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коллективдик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менчиктин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базасында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түптөлгөн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коперативинин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фондунда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ишкерлер</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кошо</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керектөөчүлөрдүн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да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үлүшү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болгондуктан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жеке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коллективдик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кызыкчылыктын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айкалышы</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эркин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таза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атаандаштыктын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алкагында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өндүрүлөт</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r>
              <a:rPr lang="ru-RU" sz="2400">
                <a:solidFill>
                  <a:schemeClr val="bg1"/>
                </a:solidFill>
                <a:latin typeface="Times New Roman" panose="02020603050405020304" pitchFamily="18" charset="0"/>
                <a:ea typeface="Calibri" panose="020F0502020204030204" pitchFamily="34" charset="0"/>
                <a:cs typeface="Times New Roman" panose="02020603050405020304" pitchFamily="18" charset="0"/>
              </a:rPr>
              <a:t>4)</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толук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экономикалык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чарбалык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өз</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алдынчалыкта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сакталышы</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endParaRPr lang="ru-RU"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1932205" y="909734"/>
            <a:ext cx="8327590" cy="84286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800" dirty="0">
                <a:solidFill>
                  <a:schemeClr val="bg1"/>
                </a:solidFill>
                <a:latin typeface="Times New Roman" panose="02020603050405020304" pitchFamily="18" charset="0"/>
                <a:cs typeface="Times New Roman" panose="02020603050405020304" pitchFamily="18" charset="0"/>
              </a:rPr>
              <a:t>Тейлөө кооперативдеринин негизги максаттары:</a:t>
            </a:r>
          </a:p>
        </p:txBody>
      </p:sp>
    </p:spTree>
    <p:extLst>
      <p:ext uri="{BB962C8B-B14F-4D97-AF65-F5344CB8AC3E}">
        <p14:creationId xmlns:p14="http://schemas.microsoft.com/office/powerpoint/2010/main" val="193199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463419" y="1459030"/>
            <a:ext cx="10845282" cy="5016758"/>
          </a:xfrm>
          <a:prstGeom prst="rect">
            <a:avLst/>
          </a:prstGeom>
        </p:spPr>
        <p:txBody>
          <a:bodyPr wrap="square">
            <a:spAutoFit/>
          </a:bodyPr>
          <a:lstStyle/>
          <a:p>
            <a:pPr marL="457200" lvl="0" indent="-457200" algn="just">
              <a:buAutoNum type="arabicParenR"/>
            </a:pP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кооперативдерине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биригүү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аймактык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принципте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жерлерде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калктуу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жайлардын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жээ</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нече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жакынкы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аралыктагы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кичинекей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калктуу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жайлардын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калкынын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ишкерлери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кошо</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жөнөкөй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товар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керектөөчүлөрү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арасында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ыктыярдуу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түрдө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жүргүзүлөт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вертикалдуу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райондук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областык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республикалык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союзун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түзүшөт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андан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соң</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кандай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регионалдык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союздарга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биригиши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мүмкүн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a:p>
            <a:pPr marL="457200" lvl="0" indent="-457200" algn="just">
              <a:buAutoNum type="arabicParenR"/>
            </a:pPr>
            <a:endPar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457200" lvl="0" indent="-457200" algn="just">
              <a:buAutoNum type="arabicParenR"/>
            </a:pP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системасын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толук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кандуу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камсыз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кылуу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үчүн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фонд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түптөлүп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салым</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алынат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фондту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түптөөгө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мүчөсү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ишмерлер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өндүрүүчү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кайра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иштетүүчү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соодагер-ортомчулар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финансы-</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насыячылар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турмуш-тиричилик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куруучу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унаачы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телекоммуникациялык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клирингтик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консалтингтик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ж.д.у.с</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катары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акыркы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товар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катардагы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пайщик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катышат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фонду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салымдары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накталай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акча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төлөнөт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фонд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салымдын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өлчөмүн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сервистик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кайсы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деңгээлдеги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союздарынын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мүчөлөрү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алдынча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уюштуруу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чогулуштарында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аныкташат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3404502" y="800876"/>
            <a:ext cx="5382995" cy="53184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800" dirty="0">
                <a:solidFill>
                  <a:schemeClr val="bg1"/>
                </a:solidFill>
                <a:latin typeface="Times New Roman" panose="02020603050405020304" pitchFamily="18" charset="0"/>
                <a:cs typeface="Times New Roman" panose="02020603050405020304" pitchFamily="18" charset="0"/>
              </a:rPr>
              <a:t>Өзгөчөлүктөрү:</a:t>
            </a:r>
          </a:p>
        </p:txBody>
      </p:sp>
    </p:spTree>
    <p:extLst>
      <p:ext uri="{BB962C8B-B14F-4D97-AF65-F5344CB8AC3E}">
        <p14:creationId xmlns:p14="http://schemas.microsoft.com/office/powerpoint/2010/main" val="1171891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435426" y="1440370"/>
            <a:ext cx="10845282" cy="4893647"/>
          </a:xfrm>
          <a:prstGeom prst="rect">
            <a:avLst/>
          </a:prstGeom>
        </p:spPr>
        <p:txBody>
          <a:bodyPr wrap="square">
            <a:spAutoFit/>
          </a:bodyPr>
          <a:lstStyle/>
          <a:p>
            <a:pPr lvl="0" algn="just"/>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3)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түптөлгөн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фонддору</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жетекчилердин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текшерүүчү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органдардын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акысына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күнүмдүк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чыгымдарына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жумшалбастан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банктардын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депозиттик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эсебинде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сакталып</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дайыма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өсүүдө</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болуп</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алардын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кредиторлорунун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кызыкчылыктарынын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кепилдиги</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бирге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банктарга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кошумча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насыялык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каражат</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болуп</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берет;</a:t>
            </a:r>
          </a:p>
          <a:p>
            <a:pPr lvl="0" algn="just"/>
            <a:endPar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lvl="0" algn="just"/>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4)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кооперативдериин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жетекчилеринин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текшерүүчү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органдарынын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айлык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акылары</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ошондой</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эле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ишинде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күнүмдүк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керектелүүчү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чыгымдары</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сервистик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тапкан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кирешелеринин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эсебинен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белгиленген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пайызда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киреше</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алынгандан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соң</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мүчөлөрү</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тарабынан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бекитилген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чыгымдардын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сметасына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ылайык</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каржыланып</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жетекчиликтин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жоопкерчилигин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аларга</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болгон</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ишенимди</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4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арттырат</a:t>
            </a:r>
            <a:r>
              <a:rPr lang="ru-RU" sz="2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3404502" y="800876"/>
            <a:ext cx="5382995" cy="53184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800" dirty="0">
                <a:solidFill>
                  <a:schemeClr val="bg1"/>
                </a:solidFill>
                <a:latin typeface="Times New Roman" panose="02020603050405020304" pitchFamily="18" charset="0"/>
                <a:cs typeface="Times New Roman" panose="02020603050405020304" pitchFamily="18" charset="0"/>
              </a:rPr>
              <a:t>Өзгөчөлүктөрү:</a:t>
            </a:r>
          </a:p>
        </p:txBody>
      </p:sp>
    </p:spTree>
    <p:extLst>
      <p:ext uri="{BB962C8B-B14F-4D97-AF65-F5344CB8AC3E}">
        <p14:creationId xmlns:p14="http://schemas.microsoft.com/office/powerpoint/2010/main" val="35133766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463419" y="1459030"/>
            <a:ext cx="10845282" cy="4708981"/>
          </a:xfrm>
          <a:prstGeom prst="rect">
            <a:avLst/>
          </a:prstGeom>
        </p:spPr>
        <p:txBody>
          <a:bodyPr wrap="square">
            <a:spAutoFit/>
          </a:bodyPr>
          <a:lstStyle/>
          <a:p>
            <a:pPr lvl="0" algn="just"/>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5)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кооперативдерине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биригүү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аймактык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принципте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жерлерде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калктуу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жайлардын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жээ</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нече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жакынкы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аралыктагы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кичинекей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калктуу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жайлардын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калкынын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ишкерлери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кошо</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жөнөкөй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товар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керектөөчүлөрү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арасында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ыктыярдуу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түрдө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жүргүзүлөт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вертикалдуу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райондук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областык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республикалык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союзун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түзүшөт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андан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соң</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кандай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регионалдык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союздарга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биригиши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мүмкүн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endParaRPr lang="ky-KG"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lvl="0" algn="just"/>
            <a:r>
              <a:rPr lang="ky-KG"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6) т</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системасын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толук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кандуу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камсыз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кылуу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үчүн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фонд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түптөлүп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салым</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алынат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фондту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түптөөгө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мүчөсү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ишмерлер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өндүрүүчү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кайра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иштетүүчү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соодагер-ортомчулар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финансы-</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насыячылар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турмуш-тиричилик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куруучу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унаачы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телекоммуникациялык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клирингтик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консалтингтик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ж.д.у.с</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катары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акыркы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товар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катардагы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пайщик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катышат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фонду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салымдары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накталай</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акча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төлөнөт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Уставдык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пайлык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фонд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салымдын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өлчөмүн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сервистик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кайсы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деңгээлдеги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союздарынын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мүчөлөрү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алдынча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уюштуруу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чогулуштарында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аныкташат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3404502" y="800876"/>
            <a:ext cx="5382995" cy="53184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800" dirty="0">
                <a:solidFill>
                  <a:schemeClr val="bg1"/>
                </a:solidFill>
                <a:latin typeface="Times New Roman" panose="02020603050405020304" pitchFamily="18" charset="0"/>
                <a:cs typeface="Times New Roman" panose="02020603050405020304" pitchFamily="18" charset="0"/>
              </a:rPr>
              <a:t>Өзгөчөлүктөрү:</a:t>
            </a:r>
          </a:p>
        </p:txBody>
      </p:sp>
    </p:spTree>
    <p:extLst>
      <p:ext uri="{BB962C8B-B14F-4D97-AF65-F5344CB8AC3E}">
        <p14:creationId xmlns:p14="http://schemas.microsoft.com/office/powerpoint/2010/main" val="2505899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463419" y="1459030"/>
            <a:ext cx="10845282" cy="5016758"/>
          </a:xfrm>
          <a:prstGeom prst="rect">
            <a:avLst/>
          </a:prstGeom>
        </p:spPr>
        <p:txBody>
          <a:bodyPr wrap="square">
            <a:spAutoFit/>
          </a:bodyPr>
          <a:lstStyle/>
          <a:p>
            <a:pPr lvl="0" algn="just"/>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7)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жыл</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ичинде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ар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өзүнүн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ишкерлик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кылууга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болгон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ой-</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мүдөосүн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максатын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ашыруудагы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мүмкүнчүлүгүн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муктаждыктарын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шарттарын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кооперативинин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адистерине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кабарлап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алардын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жардамы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өндүрүштүк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(бизнес) –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планын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иштеп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чыгышат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Ал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планда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өндүрүлө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турган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товарлар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жээ</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көрсөтүлө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турган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кызматтар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жөнүндө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толук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продукциянын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кызматтын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түрү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аталышы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өлчөмү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жумшалуучу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чыгымдар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болжолдуу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сатыкка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чыкчуу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баасы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бирге</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ага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материалдык-техникалык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финансы-</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насыялык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башка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ресурстар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кызматтар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жөнүндө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майда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чүйдөсүнө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чейин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чагылдырылат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кооперативдердин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башкармалыктары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ал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өндүрүштүк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(бизнес) –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планын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кылдат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карап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талкуулап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жерин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оңдоп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бекиткенден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кийин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кооперативи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ишкердин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ортосунда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ал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өндүрүштүк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(бизнес) –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планды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каражат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шарттар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менен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камсыздоо</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келишими</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түзүлүп</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каралган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шарттар</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ачык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айкын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убагында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иш</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жүзүнө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ашырылат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a:p>
            <a:pPr lvl="0" algn="just"/>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8)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өндүрүлгөн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товарды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кызмат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көрсөтүүлөрдү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өндүрүүчүдөн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акыркы</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керектөөчүлөргө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жеткирүү</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чынжырчасын</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түзүүгө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ашыкча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ортомчусуз</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өтө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ыңгайлуу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финансы-</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насыялык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соода-ортомчулук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унаа-экспедициалык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консалтингтик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маркетингдик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юридикалык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жана</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клирингтик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тейлөө</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аркылу</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мүмкүнчүлүк</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ru-RU" sz="20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жаралат</a:t>
            </a:r>
            <a:r>
              <a:rPr lang="ru-R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3404502" y="800876"/>
            <a:ext cx="5382995" cy="53184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800" dirty="0">
                <a:solidFill>
                  <a:schemeClr val="bg1"/>
                </a:solidFill>
                <a:latin typeface="Times New Roman" panose="02020603050405020304" pitchFamily="18" charset="0"/>
                <a:cs typeface="Times New Roman" panose="02020603050405020304" pitchFamily="18" charset="0"/>
              </a:rPr>
              <a:t>Өзгөчөлүктөрү:</a:t>
            </a:r>
          </a:p>
        </p:txBody>
      </p:sp>
    </p:spTree>
    <p:extLst>
      <p:ext uri="{BB962C8B-B14F-4D97-AF65-F5344CB8AC3E}">
        <p14:creationId xmlns:p14="http://schemas.microsoft.com/office/powerpoint/2010/main" val="10607219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0072" y="1601753"/>
            <a:ext cx="10845282" cy="4524315"/>
          </a:xfrm>
          <a:prstGeom prst="rect">
            <a:avLst/>
          </a:prstGeom>
        </p:spPr>
        <p:txBody>
          <a:bodyPr wrap="square">
            <a:spAutoFit/>
          </a:bodyPr>
          <a:lstStyle/>
          <a:p>
            <a:pPr lvl="0" algn="just"/>
            <a:r>
              <a:rPr lang="ky-KG" sz="1600" dirty="0">
                <a:solidFill>
                  <a:schemeClr val="bg1"/>
                </a:solidFill>
                <a:latin typeface="Times New Roman" panose="02020603050405020304" pitchFamily="18" charset="0"/>
                <a:cs typeface="Times New Roman" panose="02020603050405020304" pitchFamily="18" charset="0"/>
              </a:rPr>
              <a:t>9) товар өндүрүүчүлөр, кызмат көрсөтүүчүлөр жана аларды керектөөчүлөр, ошондой эле катардагы сервистик кооперативдердин пайщиктери, жылына пайлык фонддун банкттык эсепте сакталган депозиттик өсүш пайызынан бөлөк, өз сервистик кооперативи жыл жыйынтыгы боюнча алган кирешеден пайщик катары, өз үлүшүнүн өлчөмүнө жараша, үлүштүк киреше (дивиденд) алат, ошондой эле, Кыргыз Республикасынын Тейлөө Кооперативдер Союзунун  (КРТКС) чекене соода түйүндөрү, турмуш-тиричилик тармагындагы кызмат көрсөтүү жайлары аркулуу товарларды сатып алууда, кызмат көрүүдө олуттуу арзандатууларга ээ болот. Жыйынтыгында, сервистик кооперативдердин пайлык фондуна салынган акча каражаттар, жөн эле банктарда, депозиттик эсепке салган каражаттарга караганда, үч эсе кирешелүү болот, анткени товарлардын, кызмат көрсөтүүлөрдүн ыңгайлуу, туюк, өндүрүүчүдөн керектөөчүгө чейин, ашыкча чыгымсыз, бирге макулдашып кабыл алынган тартипте, эки тарапка тең пайдалуу шарттарда, өндүрүүчүлөрдүн, ортомчулардын жана керектөөчүлөрдүн кызыкчылыктарын акылга сыйарлык деңгээлинде камтыган, бир системага бириктирген айлантмасы түзүлөт. Мына ошентип, базар экономикасынын механизмдерин, пландоонун алдынкы ыкмаларын, илимий-техникалык прогресстин, маалымат-байланыш технологияларынын жетишкендиктерин колдону аркылуу бизнести координациялоо, оптималдоо жана тейлөө максатында өз алдынча, өзүн өзү башкарган, өзүн өзү каржылаган ишмердүүлүк структурасы пайда болот. Муну менен биз ишмердүүлүк потенциалыбызды бириктирүү, системдештирүү жана оптималдаштыруу менен бирге экономикалык байланыштарды интеграциалоо аркылуу экономикабызды өнүктүрүп, жалпы элибиздин жыргалчылыгын арттырып, сервистик кооперативдин мүчөсү болгон ар бир ишмердин чыгармачылык демилгелерин активдештирүүгө шык берип, колдонулбаган резервдерди пайдаланууну жана ишмердүүлүк потенциалдарыбызды арттырууну камсыз кыла алабыз.</a:t>
            </a:r>
            <a:endParaRPr lang="ru-RU"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3404502" y="800876"/>
            <a:ext cx="5382995" cy="531846"/>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800" dirty="0">
                <a:solidFill>
                  <a:schemeClr val="bg1"/>
                </a:solidFill>
                <a:latin typeface="Times New Roman" panose="02020603050405020304" pitchFamily="18" charset="0"/>
                <a:cs typeface="Times New Roman" panose="02020603050405020304" pitchFamily="18" charset="0"/>
              </a:rPr>
              <a:t>Өзгөчөлүктөрү:</a:t>
            </a:r>
          </a:p>
        </p:txBody>
      </p:sp>
    </p:spTree>
    <p:extLst>
      <p:ext uri="{BB962C8B-B14F-4D97-AF65-F5344CB8AC3E}">
        <p14:creationId xmlns:p14="http://schemas.microsoft.com/office/powerpoint/2010/main" val="32850886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0071" y="1601753"/>
            <a:ext cx="10929259" cy="4708981"/>
          </a:xfrm>
          <a:prstGeom prst="rect">
            <a:avLst/>
          </a:prstGeom>
        </p:spPr>
        <p:txBody>
          <a:bodyPr wrap="square">
            <a:spAutoFit/>
          </a:bodyPr>
          <a:lstStyle/>
          <a:p>
            <a:pPr lvl="0" algn="just"/>
            <a:r>
              <a:rPr lang="ky-KG" sz="2000" dirty="0">
                <a:solidFill>
                  <a:schemeClr val="bg1"/>
                </a:solidFill>
                <a:latin typeface="Times New Roman" panose="02020603050405020304" pitchFamily="18" charset="0"/>
                <a:cs typeface="Times New Roman" panose="02020603050405020304" pitchFamily="18" charset="0"/>
              </a:rPr>
              <a:t>-	</a:t>
            </a:r>
            <a:r>
              <a:rPr lang="ky-KG" sz="2000" b="1" dirty="0">
                <a:solidFill>
                  <a:schemeClr val="bg1"/>
                </a:solidFill>
                <a:latin typeface="Times New Roman" panose="02020603050405020304" pitchFamily="18" charset="0"/>
                <a:cs typeface="Times New Roman" panose="02020603050405020304" pitchFamily="18" charset="0"/>
              </a:rPr>
              <a:t>биринчиден</a:t>
            </a:r>
            <a:r>
              <a:rPr lang="ky-KG" sz="2000" dirty="0">
                <a:solidFill>
                  <a:schemeClr val="bg1"/>
                </a:solidFill>
                <a:latin typeface="Times New Roman" panose="02020603050405020304" pitchFamily="18" charset="0"/>
                <a:cs typeface="Times New Roman" panose="02020603050405020304" pitchFamily="18" charset="0"/>
              </a:rPr>
              <a:t>, жер жерлердеги элибизге тиешелүү болгон табыгий,  материалдык - техникалык, финансы-экономикалык, интелектуалдык-эмгектик жана башка  мүмкүнчүлүктөрүбүздү (потенциалдарыбызды) ачыктайбыз, тактайбыз; </a:t>
            </a:r>
          </a:p>
          <a:p>
            <a:pPr lvl="0" algn="just"/>
            <a:r>
              <a:rPr lang="ky-KG" sz="2000" dirty="0">
                <a:solidFill>
                  <a:schemeClr val="bg1"/>
                </a:solidFill>
                <a:latin typeface="Times New Roman" panose="02020603050405020304" pitchFamily="18" charset="0"/>
                <a:cs typeface="Times New Roman" panose="02020603050405020304" pitchFamily="18" charset="0"/>
              </a:rPr>
              <a:t>-	</a:t>
            </a:r>
            <a:r>
              <a:rPr lang="ky-KG" sz="2000" b="1" dirty="0">
                <a:solidFill>
                  <a:schemeClr val="bg1"/>
                </a:solidFill>
                <a:latin typeface="Times New Roman" panose="02020603050405020304" pitchFamily="18" charset="0"/>
                <a:cs typeface="Times New Roman" panose="02020603050405020304" pitchFamily="18" charset="0"/>
              </a:rPr>
              <a:t>экинчиден</a:t>
            </a:r>
            <a:r>
              <a:rPr lang="ky-KG" sz="2000" dirty="0">
                <a:solidFill>
                  <a:schemeClr val="bg1"/>
                </a:solidFill>
                <a:latin typeface="Times New Roman" panose="02020603050405020304" pitchFamily="18" charset="0"/>
                <a:cs typeface="Times New Roman" panose="02020603050405020304" pitchFamily="18" charset="0"/>
              </a:rPr>
              <a:t>,   аларды рационалдуу, оптималдуу,  эффективдүү пайдалануу, колдонуунун жолун чогуу, ойлорду топтоп (аккумулировать идеи), кеңешип изденүүгө мүмкүнчүлүк түзөбүз;</a:t>
            </a:r>
          </a:p>
          <a:p>
            <a:pPr lvl="0" algn="just"/>
            <a:r>
              <a:rPr lang="ky-KG" sz="2000" dirty="0">
                <a:solidFill>
                  <a:schemeClr val="bg1"/>
                </a:solidFill>
                <a:latin typeface="Times New Roman" panose="02020603050405020304" pitchFamily="18" charset="0"/>
                <a:cs typeface="Times New Roman" panose="02020603050405020304" pitchFamily="18" charset="0"/>
              </a:rPr>
              <a:t>-	 </a:t>
            </a:r>
            <a:r>
              <a:rPr lang="ky-KG" sz="2000" b="1" dirty="0">
                <a:solidFill>
                  <a:schemeClr val="bg1"/>
                </a:solidFill>
                <a:latin typeface="Times New Roman" panose="02020603050405020304" pitchFamily="18" charset="0"/>
                <a:cs typeface="Times New Roman" panose="02020603050405020304" pitchFamily="18" charset="0"/>
              </a:rPr>
              <a:t>үчүнчүдөн</a:t>
            </a:r>
            <a:r>
              <a:rPr lang="ky-KG" sz="2000" dirty="0">
                <a:solidFill>
                  <a:schemeClr val="bg1"/>
                </a:solidFill>
                <a:latin typeface="Times New Roman" panose="02020603050405020304" pitchFamily="18" charset="0"/>
                <a:cs typeface="Times New Roman" panose="02020603050405020304" pitchFamily="18" charset="0"/>
              </a:rPr>
              <a:t>, ачыкталган, такталган мүмкүнчүлуктөрүбүздү толук, натыйжалуу пайдаланыш үчүн уюштуруу иштерин жүргүзүп, керектүү материалдык-техникалык, финансы каражаттары менен камсыз кылуу жолдорун караштырып, камсыздап, адистик окуу курстарын, семинар, тренинг, инструкция, консультацияларды өткөрө алабыз;</a:t>
            </a:r>
          </a:p>
          <a:p>
            <a:pPr lvl="0" algn="just"/>
            <a:r>
              <a:rPr lang="ky-KG" sz="2000" dirty="0">
                <a:solidFill>
                  <a:schemeClr val="bg1"/>
                </a:solidFill>
                <a:latin typeface="Times New Roman" panose="02020603050405020304" pitchFamily="18" charset="0"/>
                <a:cs typeface="Times New Roman" panose="02020603050405020304" pitchFamily="18" charset="0"/>
              </a:rPr>
              <a:t>-	 </a:t>
            </a:r>
            <a:r>
              <a:rPr lang="ky-KG" sz="2000" b="1" dirty="0">
                <a:solidFill>
                  <a:schemeClr val="bg1"/>
                </a:solidFill>
                <a:latin typeface="Times New Roman" panose="02020603050405020304" pitchFamily="18" charset="0"/>
                <a:cs typeface="Times New Roman" panose="02020603050405020304" pitchFamily="18" charset="0"/>
              </a:rPr>
              <a:t>төртүнчүдөн</a:t>
            </a:r>
            <a:r>
              <a:rPr lang="ky-KG" sz="2000" dirty="0">
                <a:solidFill>
                  <a:schemeClr val="bg1"/>
                </a:solidFill>
                <a:latin typeface="Times New Roman" panose="02020603050405020304" pitchFamily="18" charset="0"/>
                <a:cs typeface="Times New Roman" panose="02020603050405020304" pitchFamily="18" charset="0"/>
              </a:rPr>
              <a:t>, кооперативдин мүчөлөрүнүн арасында ишмердик мүмкүнчүлүктөрүн  активдештирип, кошумча жумушчу орундарын ачууга өбөлгө түзөбүз, стартаптарды колдойбуз; </a:t>
            </a:r>
          </a:p>
          <a:p>
            <a:pPr lvl="0" algn="just"/>
            <a:r>
              <a:rPr lang="ky-KG" sz="2000" dirty="0">
                <a:solidFill>
                  <a:schemeClr val="bg1"/>
                </a:solidFill>
                <a:latin typeface="Times New Roman" panose="02020603050405020304" pitchFamily="18" charset="0"/>
                <a:cs typeface="Times New Roman" panose="02020603050405020304" pitchFamily="18" charset="0"/>
              </a:rPr>
              <a:t>-	</a:t>
            </a:r>
            <a:r>
              <a:rPr lang="ky-KG" sz="2000" b="1" dirty="0">
                <a:solidFill>
                  <a:schemeClr val="bg1"/>
                </a:solidFill>
                <a:latin typeface="Times New Roman" panose="02020603050405020304" pitchFamily="18" charset="0"/>
                <a:cs typeface="Times New Roman" panose="02020603050405020304" pitchFamily="18" charset="0"/>
              </a:rPr>
              <a:t>бешинчиден</a:t>
            </a:r>
            <a:r>
              <a:rPr lang="ky-KG" sz="2000" dirty="0">
                <a:solidFill>
                  <a:schemeClr val="bg1"/>
                </a:solidFill>
                <a:latin typeface="Times New Roman" panose="02020603050405020304" pitchFamily="18" charset="0"/>
                <a:cs typeface="Times New Roman" panose="02020603050405020304" pitchFamily="18" charset="0"/>
              </a:rPr>
              <a:t>, кооперативдин мүчөөлөрү тарабынан  өндүрүлгөн продукцияларды сатуу, кайра иштетүү жолдорун  издеп табууну жана уюштурууну колго алабыз; </a:t>
            </a:r>
          </a:p>
          <a:p>
            <a:pPr lvl="0" algn="just"/>
            <a:r>
              <a:rPr lang="ky-KG" sz="2000" dirty="0">
                <a:solidFill>
                  <a:schemeClr val="bg1"/>
                </a:solidFill>
                <a:latin typeface="Times New Roman" panose="02020603050405020304" pitchFamily="18" charset="0"/>
                <a:cs typeface="Times New Roman" panose="02020603050405020304" pitchFamily="18" charset="0"/>
              </a:rPr>
              <a:t>-	</a:t>
            </a:r>
            <a:r>
              <a:rPr lang="ky-KG" sz="2000" b="1" dirty="0">
                <a:solidFill>
                  <a:schemeClr val="bg1"/>
                </a:solidFill>
                <a:latin typeface="Times New Roman" panose="02020603050405020304" pitchFamily="18" charset="0"/>
                <a:cs typeface="Times New Roman" panose="02020603050405020304" pitchFamily="18" charset="0"/>
              </a:rPr>
              <a:t>алтынчыдан</a:t>
            </a:r>
            <a:r>
              <a:rPr lang="ky-KG" sz="2000" dirty="0">
                <a:solidFill>
                  <a:schemeClr val="bg1"/>
                </a:solidFill>
                <a:latin typeface="Times New Roman" panose="02020603050405020304" pitchFamily="18" charset="0"/>
                <a:cs typeface="Times New Roman" panose="02020603050405020304" pitchFamily="18" charset="0"/>
              </a:rPr>
              <a:t>, аймактагы жалпы жамааттын муктаждыгы болгон социалдык - экономикалык маселелерди чечүүгө кошумча мүмкүнчүлүк ачабыз. </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1390260" y="800876"/>
            <a:ext cx="9545218" cy="531845"/>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000" b="1" dirty="0">
                <a:solidFill>
                  <a:schemeClr val="bg1"/>
                </a:solidFill>
                <a:latin typeface="Times New Roman" panose="02020603050405020304" pitchFamily="18" charset="0"/>
                <a:cs typeface="Times New Roman" panose="02020603050405020304" pitchFamily="18" charset="0"/>
              </a:rPr>
              <a:t>Жогоруда айтылгандарды кортундуласак тейлөө кооперативине биригүү аркылуу биз:</a:t>
            </a:r>
          </a:p>
        </p:txBody>
      </p:sp>
    </p:spTree>
    <p:extLst>
      <p:ext uri="{BB962C8B-B14F-4D97-AF65-F5344CB8AC3E}">
        <p14:creationId xmlns:p14="http://schemas.microsoft.com/office/powerpoint/2010/main" val="30432000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9401" y="2127373"/>
            <a:ext cx="10929259" cy="3170099"/>
          </a:xfrm>
          <a:prstGeom prst="rect">
            <a:avLst/>
          </a:prstGeom>
        </p:spPr>
        <p:txBody>
          <a:bodyPr wrap="square">
            <a:spAutoFit/>
          </a:bodyPr>
          <a:lstStyle/>
          <a:p>
            <a:pPr lvl="0" algn="just"/>
            <a:r>
              <a:rPr lang="ky-KG" sz="2000" dirty="0">
                <a:solidFill>
                  <a:schemeClr val="bg1"/>
                </a:solidFill>
                <a:latin typeface="Times New Roman" panose="02020603050405020304" pitchFamily="18" charset="0"/>
                <a:cs typeface="Times New Roman" panose="02020603050405020304" pitchFamily="18" charset="0"/>
              </a:rPr>
              <a:t>	Баштапкы тейлөө кооперативи - бул, белгилүү бир калктуу жайдын (жээ бир нече жакынкы аралыктагы чакан калктуу жайлардын) жеке адамдарынын жана юридикалык жактарынын, ишмерликти уюштуруу, өнүктүрүү аркылуу өз мүчөөлөрүнүн экономикалык, социалдык жана башка керектөөлөрүн канаттандыруу максатында түзүлгөн,  өз уставын тааныган, уставдык фондко уставда каралган өлчөмдөгү мүчөлүк, уставдык (пайлык) салымдарын кошкон жактардын ыктыярдуу бирикмеси.</a:t>
            </a:r>
          </a:p>
          <a:p>
            <a:pPr lvl="0" algn="just"/>
            <a:endParaRPr lang="ky-KG" sz="2000" dirty="0">
              <a:solidFill>
                <a:schemeClr val="bg1"/>
              </a:solidFill>
              <a:latin typeface="Times New Roman" panose="02020603050405020304" pitchFamily="18" charset="0"/>
              <a:cs typeface="Times New Roman" panose="02020603050405020304" pitchFamily="18" charset="0"/>
            </a:endParaRPr>
          </a:p>
          <a:p>
            <a:pPr lvl="0" algn="just"/>
            <a:r>
              <a:rPr lang="ky-KG" sz="2000" dirty="0">
                <a:solidFill>
                  <a:schemeClr val="bg1"/>
                </a:solidFill>
                <a:latin typeface="Times New Roman" panose="02020603050405020304" pitchFamily="18" charset="0"/>
                <a:cs typeface="Times New Roman" panose="02020603050405020304" pitchFamily="18" charset="0"/>
              </a:rPr>
              <a:t>	Тагыраак айтканда:</a:t>
            </a:r>
          </a:p>
          <a:p>
            <a:pPr lvl="0" algn="just"/>
            <a:r>
              <a:rPr lang="ky-KG" sz="2000" dirty="0">
                <a:solidFill>
                  <a:schemeClr val="bg1"/>
                </a:solidFill>
                <a:latin typeface="Times New Roman" panose="02020603050405020304" pitchFamily="18" charset="0"/>
                <a:cs typeface="Times New Roman" panose="02020603050405020304" pitchFamily="18" charset="0"/>
              </a:rPr>
              <a:t>-	калктуу жайлардын (пункттардын) жөнөкөй катардагы тургундары, кичинекей, орто жана ири бизнес чөйрөсүндөгү товар өндүрүүчүлөр жана ар кандай кызмат көрсөтүүчүлөр.</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1211421" y="1294605"/>
            <a:ext cx="9545218" cy="531845"/>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ky-KG" sz="2000" b="1" dirty="0">
                <a:solidFill>
                  <a:schemeClr val="bg1"/>
                </a:solidFill>
                <a:latin typeface="Times New Roman" panose="02020603050405020304" pitchFamily="18" charset="0"/>
                <a:cs typeface="Times New Roman" panose="02020603050405020304" pitchFamily="18" charset="0"/>
              </a:rPr>
              <a:t>Баштапкы тейлөө кооперативи:</a:t>
            </a:r>
          </a:p>
        </p:txBody>
      </p:sp>
    </p:spTree>
    <p:extLst>
      <p:ext uri="{BB962C8B-B14F-4D97-AF65-F5344CB8AC3E}">
        <p14:creationId xmlns:p14="http://schemas.microsoft.com/office/powerpoint/2010/main" val="10377675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38061" y="742465"/>
            <a:ext cx="10929259" cy="4278094"/>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a:t>
            </a:r>
            <a:r>
              <a:rPr lang="ky-KG" dirty="0">
                <a:solidFill>
                  <a:schemeClr val="bg1"/>
                </a:solidFill>
                <a:latin typeface="Times New Roman" panose="02020603050405020304" pitchFamily="18" charset="0"/>
                <a:cs typeface="Times New Roman" panose="02020603050405020304" pitchFamily="18" charset="0"/>
              </a:rPr>
              <a:t>Бул иштерди алгач жер жерлердеги демилгечи топ, өз аймагында (айыл, поселок, квартал, турак жай массивдери, кичи район) активдүү ишкер, ишкана, жарандар арасында тейлөө кооперативин уюштуруу жөнүндө түшүндүрүү иштерин жүргүзүүдөн баштап, андан соң уюштуруучу, (демилгечүү) топ түзүлүп уюштуруу чогулушун чакырат. Кыргыз Республикасынын “Кооперативдер жөнундө” мыйзамына ылайык кооперативди уюштуруучуларынын, мүчөлөрүнүн саны жетиден кем болбоого тийиш. </a:t>
            </a:r>
          </a:p>
          <a:p>
            <a:pPr algn="just"/>
            <a:r>
              <a:rPr lang="ky-KG" dirty="0">
                <a:solidFill>
                  <a:schemeClr val="bg1"/>
                </a:solidFill>
                <a:latin typeface="Times New Roman" panose="02020603050405020304" pitchFamily="18" charset="0"/>
                <a:cs typeface="Times New Roman" panose="02020603050405020304" pitchFamily="18" charset="0"/>
              </a:rPr>
              <a:t>Кыргыз Республикасынын Юстиция Министирлигинин  коммерциялык уюмдарды мамлекеттик каттоодон өткөрүү үчүн  уюштуруучулардан талап кылынган документтер:</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dirty="0">
                <a:solidFill>
                  <a:schemeClr val="bg1"/>
                </a:solidFill>
                <a:latin typeface="Times New Roman" panose="02020603050405020304" pitchFamily="18" charset="0"/>
                <a:cs typeface="Times New Roman" panose="02020603050405020304" pitchFamily="18" charset="0"/>
              </a:rPr>
              <a:t> - Кыргыз Республикасынын Өкмөтүнүн 2011-жылдын 28-январындагы № 31 токтому менен бекитилген түр боюнча каттоо арызы;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dirty="0">
                <a:solidFill>
                  <a:schemeClr val="bg1"/>
                </a:solidFill>
                <a:latin typeface="Times New Roman" panose="02020603050405020304" pitchFamily="18" charset="0"/>
                <a:cs typeface="Times New Roman" panose="02020603050405020304" pitchFamily="18" charset="0"/>
              </a:rPr>
              <a:t> </a:t>
            </a:r>
            <a:r>
              <a:rPr lang="ky-KG" dirty="0">
                <a:solidFill>
                  <a:schemeClr val="bg1"/>
                </a:solidFill>
                <a:latin typeface="Times New Roman" panose="02020603050405020304" pitchFamily="18" charset="0"/>
                <a:cs typeface="Times New Roman" panose="02020603050405020304" pitchFamily="18" charset="0"/>
              </a:rPr>
              <a:t>- мамлекеттик каттоо жөнүндө уюштуруучуларынын чечиминин түп нускасы;</a:t>
            </a:r>
            <a:r>
              <a:rPr lang="ky-KG" b="1"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pPr lvl="0" algn="just"/>
            <a:r>
              <a:rPr lang="ky-KG" dirty="0">
                <a:solidFill>
                  <a:schemeClr val="bg1"/>
                </a:solidFill>
                <a:latin typeface="Times New Roman" panose="02020603050405020304" pitchFamily="18" charset="0"/>
                <a:cs typeface="Times New Roman" panose="02020603050405020304" pitchFamily="18" charset="0"/>
              </a:rPr>
              <a:t>- уюштуруучулардын паспорторунун көчүрмөсү (жеке жактардын),  – уюштуруучунун (юридикалык жактын) мамлекеттик каттоо (кайра каттоо) жөнүндө күбөлүктүн көчүрмөсү - эгерде ал жергиликтүү юридикалык жак болуп эсептелинсе; </a:t>
            </a:r>
            <a:r>
              <a:rPr lang="ky-KG" b="1" dirty="0">
                <a:solidFill>
                  <a:schemeClr val="bg1"/>
                </a:solidFill>
                <a:latin typeface="Times New Roman" panose="02020603050405020304" pitchFamily="18" charset="0"/>
                <a:cs typeface="Times New Roman" panose="02020603050405020304" pitchFamily="18" charset="0"/>
              </a:rPr>
              <a:t> </a:t>
            </a:r>
            <a:endParaRPr lang="ru-RU" dirty="0">
              <a:solidFill>
                <a:schemeClr val="bg1"/>
              </a:solidFill>
              <a:latin typeface="Times New Roman" panose="02020603050405020304" pitchFamily="18" charset="0"/>
              <a:cs typeface="Times New Roman" panose="02020603050405020304" pitchFamily="18" charset="0"/>
            </a:endParaRPr>
          </a:p>
          <a:p>
            <a:pPr lvl="0" algn="just"/>
            <a:r>
              <a:rPr lang="ky-KG" dirty="0">
                <a:solidFill>
                  <a:schemeClr val="bg1"/>
                </a:solidFill>
                <a:latin typeface="Times New Roman" panose="02020603050405020304" pitchFamily="18" charset="0"/>
                <a:cs typeface="Times New Roman" panose="02020603050405020304" pitchFamily="18" charset="0"/>
              </a:rPr>
              <a:t>- түзүлүп жаткан юридикалык жактын жетекчисинин паспортунун көчүрмөсү; </a:t>
            </a:r>
            <a:endParaRPr lang="ru-RU" dirty="0">
              <a:solidFill>
                <a:schemeClr val="bg1"/>
              </a:solidFill>
              <a:latin typeface="Times New Roman" panose="02020603050405020304" pitchFamily="18" charset="0"/>
              <a:cs typeface="Times New Roman" panose="02020603050405020304" pitchFamily="18" charset="0"/>
            </a:endParaRPr>
          </a:p>
          <a:p>
            <a:pPr lvl="0" algn="just"/>
            <a:r>
              <a:rPr lang="ky-KG" dirty="0">
                <a:solidFill>
                  <a:schemeClr val="bg1"/>
                </a:solidFill>
                <a:latin typeface="Times New Roman" panose="02020603050405020304" pitchFamily="18" charset="0"/>
                <a:cs typeface="Times New Roman" panose="02020603050405020304" pitchFamily="18" charset="0"/>
              </a:rPr>
              <a:t>- ишеним каттын түп нускасы - эгерде жак ишеним каттын негизинде иш алып барса; </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90049763-BF3D-484D-8077-C5EC7A46F02D}"/>
              </a:ext>
            </a:extLst>
          </p:cNvPr>
          <p:cNvSpPr/>
          <p:nvPr/>
        </p:nvSpPr>
        <p:spPr>
          <a:xfrm>
            <a:off x="1060581" y="5167393"/>
            <a:ext cx="10229458" cy="966803"/>
          </a:xfrm>
          <a:prstGeom prst="rect">
            <a:avLst/>
          </a:prstGeom>
        </p:spPr>
        <p:txBody>
          <a:bodyPr wrap="square">
            <a:spAutoFit/>
          </a:bodyPr>
          <a:lstStyle/>
          <a:p>
            <a:pPr algn="ctr">
              <a:lnSpc>
                <a:spcPct val="107000"/>
              </a:lnSpc>
              <a:spcAft>
                <a:spcPts val="0"/>
              </a:spcAft>
            </a:pPr>
            <a:r>
              <a:rPr lang="ky-KG"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Бул жерде дагы айта кетчүү нерсе, коммерциялык уюмду түзүү жөнүндө уюштуруучулардын чечимине ар бир уюштуруучу колтамга коет жана ар бир жеке жактын-уюштуруучунун кол тамгасы нотариалдык күбөлөндүрүлөт. </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2017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444756" y="1533465"/>
            <a:ext cx="10929259" cy="4524315"/>
          </a:xfrm>
          <a:prstGeom prst="rect">
            <a:avLst/>
          </a:prstGeom>
        </p:spPr>
        <p:txBody>
          <a:bodyPr wrap="square">
            <a:spAutoFit/>
          </a:bodyPr>
          <a:lstStyle/>
          <a:p>
            <a:pPr lvl="0" algn="just"/>
            <a:r>
              <a:rPr lang="ky-KG" dirty="0">
                <a:solidFill>
                  <a:schemeClr val="bg1"/>
                </a:solidFill>
                <a:latin typeface="Times New Roman" panose="02020603050405020304" pitchFamily="18" charset="0"/>
                <a:cs typeface="Times New Roman" panose="02020603050405020304" pitchFamily="18" charset="0"/>
              </a:rPr>
              <a:t>	Тейлөө кооперативдеринин  ар кандай аймактык (район, область, республика, регион) деңгээлдеги союздары – бул баштапкы тейлөө кооперативдеринин жээ тийиштүү аймактык деңгээлдеги тейлөө кооперативдеринин союздарынын андан жогорку аймактык деңгээде уюштуруу структурасына  биригүү, тейлөө кооперативдеринин (алардын союздарынын) иштерин өз деңгээлинде координациялоо жана коргоо максатында түзүлгөн жана анын уставын таануу менен бирге, ал уставда каралган мүчөлүк, уставдык (пайлык) салымын кошкондордун тобу.</a:t>
            </a:r>
          </a:p>
          <a:p>
            <a:pPr lvl="0" algn="just"/>
            <a:r>
              <a:rPr lang="ky-KG" dirty="0">
                <a:solidFill>
                  <a:schemeClr val="bg1"/>
                </a:solidFill>
                <a:latin typeface="Times New Roman" panose="02020603050405020304" pitchFamily="18" charset="0"/>
                <a:cs typeface="Times New Roman" panose="02020603050405020304" pitchFamily="18" charset="0"/>
              </a:rPr>
              <a:t>	Республиканын жер жерлеринде тейлөө кооперативдери уюшулуп, ишмердик чөйрө активдешип, кеңейип, аларда өндүрүлгөн продукциялардын көлөмдөрү, түрлөрү өсүү менен бирге, аларды жоготуусуз пайдалануу, кайра иштетүү, сактоо жана сатуу, экспорттоо маселелери пайда болот. Анын үстүнө өндүрүлгөн продукциялардын кандайдыр басымдуу бир бөлүгүнүн керектөөчүлөрү адатта ошол эле райондун тургундары болот.    Андыктан, райондун масштабында баштапкы тейлөө кооперативдерин бириктирип, чарбалык өз ара байланыштарын оптималдаштыруу, өндүргөн продукцияларын рационалдуу пайдалануу жана баштапкы тейлөө кооперативдеринин өз мүмкүнчүлүктөрүнүн чегинде канаттандырууга мүмкүн болбогон муктаждыктарын толук райондук деңгээлде канаттадыруу менен бирге райондун муктаждыктарынан ашык өндүрүлгөн продукциялардын көлөмүн (экспорттук потенциалын) аныктоо  максатында ар кандай иш чараларды уюштурат. </a:t>
            </a:r>
          </a:p>
        </p:txBody>
      </p:sp>
      <p:sp>
        <p:nvSpPr>
          <p:cNvPr id="5" name="Подзаголовок 2">
            <a:extLst>
              <a:ext uri="{FF2B5EF4-FFF2-40B4-BE49-F238E27FC236}">
                <a16:creationId xmlns:a16="http://schemas.microsoft.com/office/drawing/2014/main" id="{4B7665B6-29AE-432D-8A3C-A066306709C7}"/>
              </a:ext>
            </a:extLst>
          </p:cNvPr>
          <p:cNvSpPr txBox="1">
            <a:spLocks/>
          </p:cNvSpPr>
          <p:nvPr/>
        </p:nvSpPr>
        <p:spPr>
          <a:xfrm>
            <a:off x="778327" y="699796"/>
            <a:ext cx="10411406" cy="746449"/>
          </a:xfrm>
          <a:prstGeom prst="rect">
            <a:avLst/>
          </a:prstGeom>
        </p:spPr>
        <p:txBody>
          <a:bodyPr vert="horz" lIns="91440" tIns="45720" rIns="91440" bIns="45720" rtlCol="0" anchor="t">
            <a:no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lvl="0" algn="ctr"/>
            <a:r>
              <a:rPr lang="ru-RU" sz="2000" b="1" dirty="0" err="1">
                <a:solidFill>
                  <a:schemeClr val="bg1"/>
                </a:solidFill>
                <a:latin typeface="Times New Roman" panose="02020603050405020304" pitchFamily="18" charset="0"/>
                <a:cs typeface="Times New Roman" panose="02020603050405020304" pitchFamily="18" charset="0"/>
              </a:rPr>
              <a:t>Тейлөө</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кооперативдеринин</a:t>
            </a:r>
            <a:r>
              <a:rPr lang="ru-RU" sz="2000" b="1" dirty="0">
                <a:solidFill>
                  <a:schemeClr val="bg1"/>
                </a:solidFill>
                <a:latin typeface="Times New Roman" panose="02020603050405020304" pitchFamily="18" charset="0"/>
                <a:cs typeface="Times New Roman" panose="02020603050405020304" pitchFamily="18" charset="0"/>
              </a:rPr>
              <a:t> ар </a:t>
            </a:r>
            <a:r>
              <a:rPr lang="ru-RU" sz="2000" b="1" dirty="0" err="1">
                <a:solidFill>
                  <a:schemeClr val="bg1"/>
                </a:solidFill>
                <a:latin typeface="Times New Roman" panose="02020603050405020304" pitchFamily="18" charset="0"/>
                <a:cs typeface="Times New Roman" panose="02020603050405020304" pitchFamily="18" charset="0"/>
              </a:rPr>
              <a:t>кандай</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аймактык</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деңгээлдеги</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союздары</a:t>
            </a:r>
            <a:endParaRPr lang="ru-RU" sz="2000" b="1" dirty="0">
              <a:solidFill>
                <a:schemeClr val="bg1"/>
              </a:solidFill>
              <a:latin typeface="Times New Roman" panose="02020603050405020304" pitchFamily="18" charset="0"/>
              <a:cs typeface="Times New Roman" panose="02020603050405020304" pitchFamily="18" charset="0"/>
            </a:endParaRPr>
          </a:p>
          <a:p>
            <a:pPr lvl="0" algn="ctr"/>
            <a:r>
              <a:rPr lang="ru-RU" sz="2000" b="1" dirty="0" err="1">
                <a:solidFill>
                  <a:schemeClr val="bg1"/>
                </a:solidFill>
                <a:latin typeface="Times New Roman" panose="02020603050405020304" pitchFamily="18" charset="0"/>
                <a:cs typeface="Times New Roman" panose="02020603050405020304" pitchFamily="18" charset="0"/>
              </a:rPr>
              <a:t>жана</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алардын</a:t>
            </a:r>
            <a:r>
              <a:rPr lang="ru-RU" sz="2000" b="1" dirty="0">
                <a:solidFill>
                  <a:schemeClr val="bg1"/>
                </a:solidFill>
                <a:latin typeface="Times New Roman" panose="02020603050405020304" pitchFamily="18" charset="0"/>
                <a:cs typeface="Times New Roman" panose="02020603050405020304" pitchFamily="18" charset="0"/>
              </a:rPr>
              <a:t> </a:t>
            </a:r>
            <a:r>
              <a:rPr lang="ru-RU" sz="2000" b="1" dirty="0" err="1">
                <a:solidFill>
                  <a:schemeClr val="bg1"/>
                </a:solidFill>
                <a:latin typeface="Times New Roman" panose="02020603050405020304" pitchFamily="18" charset="0"/>
                <a:cs typeface="Times New Roman" panose="02020603050405020304" pitchFamily="18" charset="0"/>
              </a:rPr>
              <a:t>милдеттери</a:t>
            </a:r>
            <a:r>
              <a:rPr lang="ru-RU" sz="2000" b="1" dirty="0">
                <a:solidFill>
                  <a:schemeClr val="bg1"/>
                </a:solidFill>
                <a:latin typeface="Times New Roman" panose="02020603050405020304" pitchFamily="18" charset="0"/>
                <a:cs typeface="Times New Roman" panose="02020603050405020304" pitchFamily="18" charset="0"/>
              </a:rPr>
              <a:t>:</a:t>
            </a:r>
          </a:p>
          <a:p>
            <a:pPr lvl="0" algn="ctr"/>
            <a:endParaRPr lang="ru-RU"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5285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84211" y="849087"/>
            <a:ext cx="10633822" cy="4942114"/>
          </a:xfrm>
        </p:spPr>
        <p:txBody>
          <a:bodyPr>
            <a:normAutofit/>
          </a:bodyPr>
          <a:lstStyle/>
          <a:p>
            <a:pPr algn="ctr"/>
            <a:r>
              <a:rPr lang="ky-KG" sz="2900" b="1" dirty="0">
                <a:solidFill>
                  <a:schemeClr val="bg1"/>
                </a:solidFill>
                <a:latin typeface="Times New Roman" panose="02020603050405020304" pitchFamily="18" charset="0"/>
                <a:cs typeface="Times New Roman" panose="02020603050405020304" pitchFamily="18" charset="0"/>
              </a:rPr>
              <a:t>Кириш сөз</a:t>
            </a:r>
          </a:p>
          <a:p>
            <a:pPr algn="ctr"/>
            <a:r>
              <a:rPr lang="ky-KG" sz="2900" b="1" dirty="0">
                <a:solidFill>
                  <a:schemeClr val="bg1"/>
                </a:solidFill>
                <a:latin typeface="Times New Roman" panose="02020603050405020304" pitchFamily="18" charset="0"/>
                <a:cs typeface="Times New Roman" panose="02020603050405020304" pitchFamily="18" charset="0"/>
              </a:rPr>
              <a:t> </a:t>
            </a:r>
          </a:p>
          <a:p>
            <a:pPr algn="just"/>
            <a:r>
              <a:rPr lang="ky-KG" dirty="0">
                <a:solidFill>
                  <a:schemeClr val="bg1"/>
                </a:solidFill>
                <a:latin typeface="Times New Roman" panose="02020603050405020304" pitchFamily="18" charset="0"/>
                <a:cs typeface="Times New Roman" panose="02020603050405020304" pitchFamily="18" charset="0"/>
              </a:rPr>
              <a:t>	Советтер Союзу таркап, анын базасында 15 эгемендүү мамлекеттин пайда болушу ар бир жаңы түптөлгөн өлкөлөрдүн гана эмес, жалпы региондун  саясий, социалдык, экономикалык абалдарын түп тамырынан өзгөрттү.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dirty="0">
                <a:solidFill>
                  <a:schemeClr val="bg1"/>
                </a:solidFill>
                <a:latin typeface="Times New Roman" panose="02020603050405020304" pitchFamily="18" charset="0"/>
                <a:cs typeface="Times New Roman" panose="02020603050405020304" pitchFamily="18" charset="0"/>
              </a:rPr>
              <a:t>	Эгемендик менен бирге биз экономикабызды уюштуруу жана башкаруу принциптерин, механизимдерин жана структурасын талкалап, союздук кооперациядан  айрылдык. Башынан эле дээрлик баардык жаңы эгемендүү мамлекеттерде өнүгүү багыттары катары </a:t>
            </a:r>
            <a:r>
              <a:rPr lang="ky-KG" b="1" dirty="0">
                <a:solidFill>
                  <a:schemeClr val="bg1"/>
                </a:solidFill>
                <a:latin typeface="Times New Roman" panose="02020603050405020304" pitchFamily="18" charset="0"/>
                <a:cs typeface="Times New Roman" panose="02020603050405020304" pitchFamily="18" charset="0"/>
              </a:rPr>
              <a:t>саясатта – демократияны</a:t>
            </a:r>
            <a:r>
              <a:rPr lang="ky-KG" dirty="0">
                <a:solidFill>
                  <a:schemeClr val="bg1"/>
                </a:solidFill>
                <a:latin typeface="Times New Roman" panose="02020603050405020304" pitchFamily="18" charset="0"/>
                <a:cs typeface="Times New Roman" panose="02020603050405020304" pitchFamily="18" charset="0"/>
              </a:rPr>
              <a:t>,  эл бийлигин андан ары өркүндөтүнү, э</a:t>
            </a:r>
            <a:r>
              <a:rPr lang="ky-KG" b="1" dirty="0">
                <a:solidFill>
                  <a:schemeClr val="bg1"/>
                </a:solidFill>
                <a:latin typeface="Times New Roman" panose="02020603050405020304" pitchFamily="18" charset="0"/>
                <a:cs typeface="Times New Roman" panose="02020603050405020304" pitchFamily="18" charset="0"/>
              </a:rPr>
              <a:t>кономикада</a:t>
            </a:r>
            <a:r>
              <a:rPr lang="ky-KG" dirty="0">
                <a:solidFill>
                  <a:schemeClr val="bg1"/>
                </a:solidFill>
                <a:latin typeface="Times New Roman" panose="02020603050405020304" pitchFamily="18" charset="0"/>
                <a:cs typeface="Times New Roman" panose="02020603050405020304" pitchFamily="18" charset="0"/>
              </a:rPr>
              <a:t> – </a:t>
            </a:r>
            <a:r>
              <a:rPr lang="ky-KG" b="1" dirty="0">
                <a:solidFill>
                  <a:schemeClr val="bg1"/>
                </a:solidFill>
                <a:latin typeface="Times New Roman" panose="02020603050405020304" pitchFamily="18" charset="0"/>
                <a:cs typeface="Times New Roman" panose="02020603050405020304" pitchFamily="18" charset="0"/>
              </a:rPr>
              <a:t>базар (рынок) экономикасына</a:t>
            </a:r>
            <a:r>
              <a:rPr lang="ky-KG" dirty="0">
                <a:solidFill>
                  <a:schemeClr val="bg1"/>
                </a:solidFill>
                <a:latin typeface="Times New Roman" panose="02020603050405020304" pitchFamily="18" charset="0"/>
                <a:cs typeface="Times New Roman" panose="02020603050405020304" pitchFamily="18" charset="0"/>
              </a:rPr>
              <a:t> багыт алынган. </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0682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00738" y="795431"/>
            <a:ext cx="10929259" cy="5016758"/>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Райондук тейлөө кооперативдеринин союзун түзүүчүлөр болуп райондун аймагында түзүлгөн баштапкы тейлөө кооперативдер, райондун борборунда жайгашкан жеке ишкер, кичи, орто, ири, ишкана, мекеме, уюмдар жана жергиликтүү тургундар саналат. Республикада түзүлгөн 40 райондук тейлөө кооперативдер союзу, областын борборунда жайгашкан жеке ишкер, кичи, орто, ири, ишкана, мекеме, уюмдар жана жергиликтүү тургундар 7 областык тейлөө кооперативдер союзуна бириккен соң, алар барып борбор шаарыбыз Бишкек Шаардык Тейлөө Кооперативдер Союзу менен бирге Кыргыз Республикасынын Тейлөө Кооперативдер Союзун түзүп, республикабыздагы тейлөө кооперативдеринин бирдиктүү, өзүн өзү базар экономикасынын принцип, механизимдеринин негизинде башкарган жана каржылаган ишмердик (бизнес) уюм, структура пайда болот. Бул жерде баса белгилеп кетчүү жагдай, ар кайсы аймактык (райондук, областык, республикалык) деңгээлде  уюшулган союздардын эң негизги милдеттери өздөрүнүн  мүчөөлөрүнүн муктаждыктарын уставдарында каралган, макулдашылып чечилген шарттарда жана түзүлгөн келишимдердин негизинде толук канаттандыруу менен бирге, мүчөөлөрүнүн толук экономикалык жана чарбалык өз алдынчалыктарын сактоо, башкача айтканда, өз мүчөөлөрүнө кызмат кылуу, алардын талаптарын аткаруу жана ага жараша келишимдерде каралган сый акыларын алуу, мурункудай (совет доорунда) башкаруу эмес, аларга керектүү кызмат көрсөтүү. </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02118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00738" y="795431"/>
            <a:ext cx="10929259" cy="5940088"/>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Булардын уставдык (пайлык) фонддору да союздардын жетекчи, текшерүүчү органдарынын айлык акысына жана күнүмдүк чыгымдарына жумшалбай, банктардын депозиттик эсебинде сакталып, дайыма өсүүдө болуп, алардын кредиторлорунун кызыкчылыктарынын кепилдиги болуу менен бирге банктарга кошумча насыя каражаты катары сакталат. Жогоруда айтылган жагдайларга жараша ар кайсы аймактык (райондук, областык, республикалык) деңгээлдеги союздардын милдеттери катары төмөнкүлөрдү эсептесек болот:</a:t>
            </a:r>
          </a:p>
          <a:p>
            <a:pPr algn="just"/>
            <a:r>
              <a:rPr lang="ky-KG" sz="2000" dirty="0">
                <a:solidFill>
                  <a:schemeClr val="bg1"/>
                </a:solidFill>
                <a:latin typeface="Times New Roman" panose="02020603050405020304" pitchFamily="18" charset="0"/>
                <a:cs typeface="Times New Roman" panose="02020603050405020304" pitchFamily="18" charset="0"/>
              </a:rPr>
              <a:t>- тейлөө кооперативдер союзунун уюштуруу структурасынын биримдигин камсыздоо, ишмердигин координациялоо жана ар кандай административдик - аймактык деңгээлде алардын кызыкчылыктарын коргоо менен бирге аларга зарыл болгон илимий – методикалык, техника - экономикалык материалдар-ды иштеп чыгуу, таратуу жана башка актуалдуу маалыматтар менен үзгүл-түксүз камсыздоо;</a:t>
            </a:r>
          </a:p>
          <a:p>
            <a:pPr algn="just"/>
            <a:r>
              <a:rPr lang="ky-KG" sz="2000" dirty="0">
                <a:solidFill>
                  <a:schemeClr val="bg1"/>
                </a:solidFill>
                <a:latin typeface="Times New Roman" panose="02020603050405020304" pitchFamily="18" charset="0"/>
                <a:cs typeface="Times New Roman" panose="02020603050405020304" pitchFamily="18" charset="0"/>
              </a:rPr>
              <a:t>- тейлөө кооперативдер системасынын ишмердигиндеги маанилүү маселелерди, алдынкы тажырибаларды, үзгүлтүксүз байкоо жүргүзүү, жамааттык талкулоо уюштуруу аркылуу, өнүктүрүү жана калктын кеңири катмарына жайылтуу;</a:t>
            </a:r>
          </a:p>
          <a:p>
            <a:pPr algn="just"/>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товарлар</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жана</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кызмат</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көрсөтүүлөр</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базарынын</a:t>
            </a:r>
            <a:r>
              <a:rPr lang="ru-RU" sz="2000" dirty="0">
                <a:solidFill>
                  <a:schemeClr val="bg1"/>
                </a:solidFill>
                <a:latin typeface="Times New Roman" panose="02020603050405020304" pitchFamily="18" charset="0"/>
                <a:cs typeface="Times New Roman" panose="02020603050405020304" pitchFamily="18" charset="0"/>
              </a:rPr>
              <a:t> (рынок) </a:t>
            </a:r>
            <a:r>
              <a:rPr lang="ru-RU" sz="2000" dirty="0" err="1">
                <a:solidFill>
                  <a:schemeClr val="bg1"/>
                </a:solidFill>
                <a:latin typeface="Times New Roman" panose="02020603050405020304" pitchFamily="18" charset="0"/>
                <a:cs typeface="Times New Roman" panose="02020603050405020304" pitchFamily="18" charset="0"/>
              </a:rPr>
              <a:t>абалын</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өнүгүү</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келечегин</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изилдөө</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калктын</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суроо</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талаптарынын</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келечек</a:t>
            </a:r>
            <a:r>
              <a:rPr lang="ru-RU" sz="2000" dirty="0">
                <a:solidFill>
                  <a:schemeClr val="bg1"/>
                </a:solidFill>
                <a:latin typeface="Times New Roman" panose="02020603050405020304" pitchFamily="18" charset="0"/>
                <a:cs typeface="Times New Roman" panose="02020603050405020304" pitchFamily="18" charset="0"/>
              </a:rPr>
              <a:t> базар (рынок)</a:t>
            </a:r>
          </a:p>
          <a:p>
            <a:pPr algn="just"/>
            <a:r>
              <a:rPr lang="ru-RU" sz="2000" dirty="0" err="1">
                <a:solidFill>
                  <a:schemeClr val="bg1"/>
                </a:solidFill>
                <a:latin typeface="Times New Roman" panose="02020603050405020304" pitchFamily="18" charset="0"/>
                <a:cs typeface="Times New Roman" panose="02020603050405020304" pitchFamily="18" charset="0"/>
              </a:rPr>
              <a:t>конъюктурасына</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болжолдоолорду</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иштеп</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чыгуу</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менен</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өз</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убагында</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тейлөө</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кооперативдерине</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жана</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алардын</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союздарына</a:t>
            </a:r>
            <a:r>
              <a:rPr lang="ru-RU" sz="2000" dirty="0">
                <a:solidFill>
                  <a:schemeClr val="bg1"/>
                </a:solidFill>
                <a:latin typeface="Times New Roman" panose="02020603050405020304" pitchFamily="18" charset="0"/>
                <a:cs typeface="Times New Roman" panose="02020603050405020304" pitchFamily="18" charset="0"/>
              </a:rPr>
              <a:t> </a:t>
            </a:r>
            <a:r>
              <a:rPr lang="ru-RU" sz="2000" dirty="0" err="1">
                <a:solidFill>
                  <a:schemeClr val="bg1"/>
                </a:solidFill>
                <a:latin typeface="Times New Roman" panose="02020603050405020304" pitchFamily="18" charset="0"/>
                <a:cs typeface="Times New Roman" panose="02020603050405020304" pitchFamily="18" charset="0"/>
              </a:rPr>
              <a:t>жеткизүү</a:t>
            </a:r>
            <a:r>
              <a:rPr lang="ru-RU" sz="2000" dirty="0">
                <a:solidFill>
                  <a:schemeClr val="bg1"/>
                </a:solidFill>
                <a:latin typeface="Times New Roman" panose="02020603050405020304" pitchFamily="18" charset="0"/>
                <a:cs typeface="Times New Roman" panose="02020603050405020304" pitchFamily="18" charset="0"/>
              </a:rPr>
              <a:t>;</a:t>
            </a:r>
          </a:p>
          <a:p>
            <a:pPr algn="just"/>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77040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28730" y="926060"/>
            <a:ext cx="10929259" cy="4401205"/>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тейлөө кооперативдеринин мүчөөлөрү тарабынан өндүрүлгөн товарларды (чийки заттарды) жана кызмат көрсөтүүлөрдү тиешелүү тейлөө кооперативдер, алардын союздары тарабынан бирдиктүү электрондук маалыматтык базага (вебсайтка) үзгүлтүксүз киргизүү жолу менен чарбалык жүгүртүүгө тартуу. Ал сайтта: баардык тейлөө кооперативинин мүчөөлөрү жөнүндө зарыл болгон маалыматтар, жайгашкан даректери, өндүрүлүүчү товарлары жана көрсөтүлүүчү кызматтарынын ассортименти, шарттары, чекене, дүн баалары,  жарнамалары жана ошондой эле онлайн системада союздун ичиндеги электрондук соода жүргүзүү мүмкунчүлүтөрү чагылдыруу; </a:t>
            </a:r>
          </a:p>
          <a:p>
            <a:pPr algn="just"/>
            <a:r>
              <a:rPr lang="ky-KG" sz="2000" dirty="0">
                <a:solidFill>
                  <a:schemeClr val="bg1"/>
                </a:solidFill>
                <a:latin typeface="Times New Roman" panose="02020603050405020304" pitchFamily="18" charset="0"/>
                <a:cs typeface="Times New Roman" panose="02020603050405020304" pitchFamily="18" charset="0"/>
              </a:rPr>
              <a:t>- үзгултүксүз товарлардын жана кызмат көрсөтүүлөрдүн райондук, областык, респуликалык, эл аралык көргөзмө жарманкелерин өткөрүү;</a:t>
            </a:r>
          </a:p>
          <a:p>
            <a:pPr algn="just"/>
            <a:r>
              <a:rPr lang="ky-KG" sz="2000" dirty="0">
                <a:solidFill>
                  <a:schemeClr val="bg1"/>
                </a:solidFill>
                <a:latin typeface="Times New Roman" panose="02020603050405020304" pitchFamily="18" charset="0"/>
                <a:cs typeface="Times New Roman" panose="02020603050405020304" pitchFamily="18" charset="0"/>
              </a:rPr>
              <a:t>- тейлөө кооперативдер системасы муктаж болгон ар кандай аймактык деңгээлдеги жаңы, заманбап мекеме, ишкана жана кызматтарды уюштуруу;</a:t>
            </a:r>
          </a:p>
          <a:p>
            <a:pPr algn="just"/>
            <a:r>
              <a:rPr lang="ky-KG" sz="2000" dirty="0">
                <a:solidFill>
                  <a:schemeClr val="bg1"/>
                </a:solidFill>
                <a:latin typeface="Times New Roman" panose="02020603050405020304" pitchFamily="18" charset="0"/>
                <a:cs typeface="Times New Roman" panose="02020603050405020304" pitchFamily="18" charset="0"/>
              </a:rPr>
              <a:t>- тейлөө кооперативдер союзунун мүчөөлөрүнүн ортосундагы чарбалык талаш-тартыштарын чечүү максатында арбитраждык сотун түзүү. </a:t>
            </a:r>
          </a:p>
          <a:p>
            <a:pPr algn="just"/>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450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631369" y="1676203"/>
            <a:ext cx="10929259" cy="4401205"/>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Өлкөдө түзүлгөн социалдык-экономикалык жана саясий кырдаал бул иш-чараны кечиктирүүгө жол бербейт. Бул иш-чараны тез аранын ичинде (жарым жыл- бир жыл арасында), жапа тырмак, эрктүү, масштабтуу, параллельдүү баардык калктуу жайларда (айылдарда, поселоктордо, шаарларда, борбор калаада) бир убакытта сервистик кооперативдерди жана алардын райондук, областык, аягында республикалык союзун түзүү боюнча компаниясын жүргүзүү керек. Андыктан, эң оболу:</a:t>
            </a:r>
          </a:p>
          <a:p>
            <a:pPr algn="just"/>
            <a:r>
              <a:rPr lang="ky-KG" sz="2000" dirty="0">
                <a:solidFill>
                  <a:schemeClr val="bg1"/>
                </a:solidFill>
                <a:latin typeface="Times New Roman" panose="02020603050405020304" pitchFamily="18" charset="0"/>
                <a:cs typeface="Times New Roman" panose="02020603050405020304" pitchFamily="18" charset="0"/>
              </a:rPr>
              <a:t>-  сунуштаган Кыргыз Республикасынын Тейлөө Кооперативдер Союзунун  (КРТКС) бирдиктүү электрондук веб-сайттын ачып, анда баштапкы тейлөө кооперативдерди жана алардын ар кайсы аймактык деңгээлдеги (райондук, областык, респуликалык) союздарын  уюштуруу боюнча демилгечи топторду түзүп, жол картасын (кадам сайын түшүндүрүү методикалык көрсөтмөлөрүн) жайгаштыруу керек; </a:t>
            </a:r>
          </a:p>
          <a:p>
            <a:pPr algn="just"/>
            <a:r>
              <a:rPr lang="ky-KG" sz="2000" dirty="0">
                <a:solidFill>
                  <a:schemeClr val="bg1"/>
                </a:solidFill>
                <a:latin typeface="Times New Roman" panose="02020603050405020304" pitchFamily="18" charset="0"/>
                <a:cs typeface="Times New Roman" panose="02020603050405020304" pitchFamily="18" charset="0"/>
              </a:rPr>
              <a:t>- сунушталган кооперация моделинин маанисин, муктаждыгын жана артыкчылыгын кеңири түшүндүрүү, маалим кылуу максатында интернет, массалык маалымат каражаттары аркылуу жайылтуу, пропагандалоо компаниясын жүргүзүү зарыл;</a:t>
            </a: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C5CED5DB-36DF-4A7B-A8B6-9C9325773CB5}"/>
              </a:ext>
            </a:extLst>
          </p:cNvPr>
          <p:cNvSpPr/>
          <p:nvPr/>
        </p:nvSpPr>
        <p:spPr>
          <a:xfrm>
            <a:off x="3047999" y="768804"/>
            <a:ext cx="6096000" cy="670440"/>
          </a:xfrm>
          <a:prstGeom prst="rect">
            <a:avLst/>
          </a:prstGeom>
        </p:spPr>
        <p:txBody>
          <a:bodyPr>
            <a:spAutoFit/>
          </a:bodyPr>
          <a:lstStyle/>
          <a:p>
            <a:pPr algn="ctr">
              <a:lnSpc>
                <a:spcPct val="107000"/>
              </a:lnSpc>
              <a:spcAft>
                <a:spcPts val="0"/>
              </a:spcAft>
            </a:pPr>
            <a:r>
              <a:rPr lang="ky-KG"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Кыргыз Республикасынын Тейлөө Кооперативдер Союзун  (КРТКС) түзүү мөөнөтү жана тартиби:</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7324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70414" y="251926"/>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38061" y="1382286"/>
            <a:ext cx="10929259" cy="4093428"/>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республикабыз боюнча (ар бир райондордун акимчиликтеринин жыйындар залдарында), бир күндүк тейлөө кооперативдерди жана алардын союздарын түзүү боюнча тренинг, семинарларды өткөрүп, ал семинарлардын жыйынтыгы боюнча катышуучулардын арасынан активдүү жана демилгелүү ишкерлерди таап, алардын катышуусунда жер жерлерде сервистик кооперативдерди уюштуруу комитеттерин түзүү керек. Аларды баштапкы сервистик кооперативдерди жана алардын райондук союздарын уюштуруу боюнча методикалык материалдар менен камсыздап, алар менен туруктуу байланышты түзүү зарыл. Республика боюнча сервистик кооперативдердин баштапкы уюмдарын түзүүнү бир күнгө дайындап, “Мекеним - алтын бешигим” деген девиз менен элибизди биримдикке, ынтымакка чакырып, айылдар, аймактар арасындагы атаандаштык маанайды жаратып, уюшкандыкта өткөзүү керек. Андан соң райондук, областык жана республикалык сервистик кооперативдер союздарын түзүү өз тартибинде өткөрүлө берет. Мына ошентип бир жыл арасында Кыргыз Республикасынын Тейлөө Кооперативдер Союзун  (КРТКС) түзүү мүмкүнчүлүгү бар. </a:t>
            </a:r>
            <a:endParaRPr lang="ru-RU" sz="20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63975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9402" y="1137559"/>
            <a:ext cx="10929259" cy="5632311"/>
          </a:xfrm>
          <a:prstGeom prst="rect">
            <a:avLst/>
          </a:prstGeom>
        </p:spPr>
        <p:txBody>
          <a:bodyPr wrap="square">
            <a:sp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	Чогулуш – бул кайсы бир жайга, белгилүү бир мезгилде, бир максатты көздөп жээ бир проблеманы талкуулап, талашып-тартышуунун натыйжасында чечүү үчүн жыйылган элдин тобу. Аты айтып тургандай тейлөө кооперативин жээ болбосо алардын ар кандай аймактык деңгелдеги союздарын уюштуруу жыйыны бул – алдын ала белгиленген жайда, бир мезгилге, тейлөө кооперативин жээ алардын ар кандай аймактык деңгелдеги союздарын уюштуруу максатында чогулган элдик жыйын. </a:t>
            </a:r>
          </a:p>
          <a:p>
            <a:pPr algn="just"/>
            <a:r>
              <a:rPr lang="ky-KG" sz="2000" dirty="0">
                <a:solidFill>
                  <a:schemeClr val="bg1"/>
                </a:solidFill>
                <a:latin typeface="Times New Roman" panose="02020603050405020304" pitchFamily="18" charset="0"/>
                <a:cs typeface="Times New Roman" panose="02020603050405020304" pitchFamily="18" charset="0"/>
              </a:rPr>
              <a:t>Бул жыйындар тейлөө кооперативдерин жээ алардын ар кандай аймактык деңгелдеги союздарын уюштуруу боюнча түзүлгөн демилгечи (уюштуруу комитети) тобу тарабынан чакырылат жана жыйындын катышуучуларына жыйндын максаты, катышуучулары, өтө турган жери (дареги), убактысы, күн тартиби алдын ала маалымдалат.  Жыйындын катышуучулары чогулуп, катоодон өткөн соң, жыйындын катышуучуларына демилгечи топ тарабынан жыйындын максатын, чакырылгандардын санын  жана каттоонун жыйынтыгын кабарлап, жыйынды ачык деп жарыялоо менен катар жыйынды  уюшкандык тартибте алып барыш үчүн жыйындын төрагасын жана жыйындын протоколун жүргүзүүгө жыйындын катчысын шайлап алууну сунуштайт (№ 2, Үлгү). Жыйындын катышуучулары тарабынан сунушталган талапкерлерди ачык добуш берүү аркылуу жыйындын төрагасы жана  жыйындын катчысы шайланат. Жыйындын төрагасы демилгечи топ даярдап, сунуштаган  жыйындын күн тартибин жыйындын катышуучуларына жарыялайт жана ачык добуш берүү аркылуу жыйындын күн тартибин кошумча, толуктоолору менен бекитип алат. </a:t>
            </a: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C5CED5DB-36DF-4A7B-A8B6-9C9325773CB5}"/>
              </a:ext>
            </a:extLst>
          </p:cNvPr>
          <p:cNvSpPr/>
          <p:nvPr/>
        </p:nvSpPr>
        <p:spPr>
          <a:xfrm>
            <a:off x="3048000" y="650324"/>
            <a:ext cx="6096000" cy="399405"/>
          </a:xfrm>
          <a:prstGeom prst="rect">
            <a:avLst/>
          </a:prstGeom>
        </p:spPr>
        <p:txBody>
          <a:bodyPr>
            <a:spAutoFit/>
          </a:bodyPr>
          <a:lstStyle/>
          <a:p>
            <a:pPr algn="ctr">
              <a:lnSpc>
                <a:spcPct val="107000"/>
              </a:lnSpc>
              <a:spcAft>
                <a:spcPts val="0"/>
              </a:spcAft>
            </a:pPr>
            <a:r>
              <a:rPr lang="ky-KG" sz="20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Тейлөө кооперативин уюштуруу чогулушу:</a:t>
            </a:r>
          </a:p>
        </p:txBody>
      </p:sp>
    </p:spTree>
    <p:extLst>
      <p:ext uri="{BB962C8B-B14F-4D97-AF65-F5344CB8AC3E}">
        <p14:creationId xmlns:p14="http://schemas.microsoft.com/office/powerpoint/2010/main" val="3656517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2" name="Прямоугольник 1">
            <a:extLst>
              <a:ext uri="{FF2B5EF4-FFF2-40B4-BE49-F238E27FC236}">
                <a16:creationId xmlns:a16="http://schemas.microsoft.com/office/drawing/2014/main" id="{B6E5E9C1-B95D-4A34-A9E2-D2C675B44D6F}"/>
              </a:ext>
            </a:extLst>
          </p:cNvPr>
          <p:cNvSpPr/>
          <p:nvPr/>
        </p:nvSpPr>
        <p:spPr>
          <a:xfrm>
            <a:off x="519402" y="1137559"/>
            <a:ext cx="10929259" cy="5078313"/>
          </a:xfrm>
          <a:prstGeom prst="rect">
            <a:avLst/>
          </a:prstGeom>
        </p:spPr>
        <p:txBody>
          <a:bodyPr wrap="square">
            <a:spAutoFit/>
          </a:bodyPr>
          <a:lstStyle/>
          <a:p>
            <a:pPr algn="just"/>
            <a:r>
              <a:rPr lang="ky-KG" dirty="0">
                <a:solidFill>
                  <a:schemeClr val="bg1"/>
                </a:solidFill>
                <a:latin typeface="Times New Roman" panose="02020603050405020304" pitchFamily="18" charset="0"/>
                <a:cs typeface="Times New Roman" panose="02020603050405020304" pitchFamily="18" charset="0"/>
              </a:rPr>
              <a:t>	Жыйындын күн тартибинин биринчи маселесин талкууга өтүп, тейлөө кооперативин уюштуруу чечимин жана анын уставын кошумча, алымчалары менен кабыл алат (Үлгү № 9). Жыйындын күн тартибинин экинчи маселесине, тейлөө кооперативинин башкаруу органдарын шайлоого өтүшөт. Жыйындын катышуучулары адегенде тейлөө кооперативинин  башкаруу органдарынын сандык түзүмүн (количественный состав) такташып, андан соң жеке түзүмдөрүнө (персональный состав) талапкерлерди сунушташат. Тейлөө кооперативинин  башкаруу органдарын шайлоо жашыруун добуш берүү аркылуу жүргүзүлөт. Жашыруун добуш берүүнү жүргүзүү жана жыйынтыктарын санап жарыялоо максатында жыйындын катышуучулары тарабынан эсеп комиссиясын шайлашат. Эсеп комиссиясы өз милдеттерине киришүүгө өтүшөт.  Бул убакта жыйындын катышуучулары жыйындын күн тартибинин  кийинки маселесин кароого өтүп, тейлөө кооперативинин мүчөлүк салымынын өлчөмүн, уставдык (пайлык) фондунун өлчөмүн жана уставдык (пайлык) фонддогу ар бир уюштуруучунун үлүштөрүнүн (пайларынын) өлчөмүн аныктоого киришет. Андан соң тейлөө кооперативин мамлекеттик катоодон өткөрүү маселесин кароого өтүшөт. Бул учурда эсеп комиссиясы тейлөө кооперативинин башкаруу органдарын шайлоо кутусун жана бюллетендерин даярдап бүтүп, шайлоо процессин баштоону сунуштайт. Шайлоо аяктап, эсеп комиссиясы шайлоо бюллетендерин санап бүткөн соң жыйынтыгын жыйындын катышуучуларына жарыялайт (№ 6, Үлгү), (№ 7, Үлгү), (№ 8, Үлгү), № 10, (Үлгү), ( № 11, Үлгү), (№ 12, Үлгү), (№ 13, Үлгү). Жыйындын аягында жыйындын катышуучулары тарабынан түшкөн суроо-жоопторго, жыйындын жүрүшү боюнча сунуш, каалоо-тилектер, сын-пикирлерге көңүл бөлүнөт. </a:t>
            </a:r>
            <a:endParaRPr lang="ru-R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34389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FDEFD1E-3AFF-4E13-907C-73F0A9255983}"/>
              </a:ext>
            </a:extLst>
          </p:cNvPr>
          <p:cNvSpPr>
            <a:spLocks noGrp="1"/>
          </p:cNvSpPr>
          <p:nvPr>
            <p:ph type="ctrTitle"/>
          </p:nvPr>
        </p:nvSpPr>
        <p:spPr/>
        <p:txBody>
          <a:bodyPr/>
          <a:lstStyle/>
          <a:p>
            <a:r>
              <a:rPr lang="ky-KG" dirty="0"/>
              <a:t>Көңүл бурганыңыздар үчүн чоң рахмат!</a:t>
            </a:r>
            <a:endParaRPr lang="ru-RU" dirty="0"/>
          </a:p>
        </p:txBody>
      </p:sp>
    </p:spTree>
    <p:extLst>
      <p:ext uri="{BB962C8B-B14F-4D97-AF65-F5344CB8AC3E}">
        <p14:creationId xmlns:p14="http://schemas.microsoft.com/office/powerpoint/2010/main" val="141943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491380" y="2936033"/>
            <a:ext cx="2422882" cy="754222"/>
          </a:xfrm>
        </p:spPr>
        <p:txBody>
          <a:bodyPr/>
          <a:lstStyle/>
          <a:p>
            <a:pPr lvl="0" algn="ctr"/>
            <a:r>
              <a:rPr lang="ky-KG" b="1" i="1" dirty="0">
                <a:solidFill>
                  <a:schemeClr val="bg1"/>
                </a:solidFill>
                <a:latin typeface="Times New Roman" panose="02020603050405020304" pitchFamily="18" charset="0"/>
                <a:cs typeface="Times New Roman" panose="02020603050405020304" pitchFamily="18" charset="0"/>
              </a:rPr>
              <a:t>- экономиканын структурасы</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C90133A0-48C9-4E77-8060-14A8DBCDACF2}"/>
              </a:ext>
            </a:extLst>
          </p:cNvPr>
          <p:cNvSpPr txBox="1">
            <a:spLocks/>
          </p:cNvSpPr>
          <p:nvPr/>
        </p:nvSpPr>
        <p:spPr>
          <a:xfrm>
            <a:off x="836612" y="1038809"/>
            <a:ext cx="10344572" cy="1390260"/>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ru-RU" dirty="0" err="1">
                <a:solidFill>
                  <a:schemeClr val="bg1"/>
                </a:solidFill>
                <a:latin typeface="Times New Roman" panose="02020603050405020304" pitchFamily="18" charset="0"/>
                <a:cs typeface="Times New Roman" panose="02020603050405020304" pitchFamily="18" charset="0"/>
              </a:rPr>
              <a:t>Экономиканы</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борбордошулган</a:t>
            </a:r>
            <a:r>
              <a:rPr lang="ru-RU" dirty="0">
                <a:solidFill>
                  <a:schemeClr val="bg1"/>
                </a:solidFill>
                <a:latin typeface="Times New Roman" panose="02020603050405020304" pitchFamily="18" charset="0"/>
                <a:cs typeface="Times New Roman" panose="02020603050405020304" pitchFamily="18" charset="0"/>
              </a:rPr>
              <a:t> – </a:t>
            </a:r>
            <a:r>
              <a:rPr lang="ru-RU" dirty="0" err="1">
                <a:solidFill>
                  <a:schemeClr val="bg1"/>
                </a:solidFill>
                <a:latin typeface="Times New Roman" panose="02020603050405020304" pitchFamily="18" charset="0"/>
                <a:cs typeface="Times New Roman" panose="02020603050405020304" pitchFamily="18" charset="0"/>
              </a:rPr>
              <a:t>пландуу</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экономикадан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эркин</a:t>
            </a:r>
            <a:r>
              <a:rPr lang="ru-RU" dirty="0">
                <a:solidFill>
                  <a:schemeClr val="bg1"/>
                </a:solidFill>
                <a:latin typeface="Times New Roman" panose="02020603050405020304" pitchFamily="18" charset="0"/>
                <a:cs typeface="Times New Roman" panose="02020603050405020304" pitchFamily="18" charset="0"/>
              </a:rPr>
              <a:t> базар </a:t>
            </a:r>
            <a:r>
              <a:rPr lang="ru-RU" dirty="0" err="1">
                <a:solidFill>
                  <a:schemeClr val="bg1"/>
                </a:solidFill>
                <a:latin typeface="Times New Roman" panose="02020603050405020304" pitchFamily="18" charset="0"/>
                <a:cs typeface="Times New Roman" panose="02020603050405020304" pitchFamily="18" charset="0"/>
              </a:rPr>
              <a:t>экономикасына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трансформасиялоо</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реформасын</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жүргүзүү</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темпи</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жана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жолдору</a:t>
            </a:r>
            <a:r>
              <a:rPr lang="ru-RU" dirty="0">
                <a:solidFill>
                  <a:schemeClr val="bg1"/>
                </a:solidFill>
                <a:latin typeface="Times New Roman" panose="02020603050405020304" pitchFamily="18" charset="0"/>
                <a:cs typeface="Times New Roman" panose="02020603050405020304" pitchFamily="18" charset="0"/>
              </a:rPr>
              <a:t>, ага </a:t>
            </a:r>
            <a:r>
              <a:rPr lang="ru-RU" dirty="0" err="1">
                <a:solidFill>
                  <a:schemeClr val="bg1"/>
                </a:solidFill>
                <a:latin typeface="Times New Roman" panose="02020603050405020304" pitchFamily="18" charset="0"/>
                <a:cs typeface="Times New Roman" panose="02020603050405020304" pitchFamily="18" charset="0"/>
              </a:rPr>
              <a:t>жараша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жыйынтыктары</a:t>
            </a:r>
            <a:r>
              <a:rPr lang="ru-RU" dirty="0">
                <a:solidFill>
                  <a:schemeClr val="bg1"/>
                </a:solidFill>
                <a:latin typeface="Times New Roman" panose="02020603050405020304" pitchFamily="18" charset="0"/>
                <a:cs typeface="Times New Roman" panose="02020603050405020304" pitchFamily="18" charset="0"/>
              </a:rPr>
              <a:t>  ар башка </a:t>
            </a:r>
            <a:r>
              <a:rPr lang="ru-RU" dirty="0" err="1">
                <a:solidFill>
                  <a:schemeClr val="bg1"/>
                </a:solidFill>
                <a:latin typeface="Times New Roman" panose="02020603050405020304" pitchFamily="18" charset="0"/>
                <a:cs typeface="Times New Roman" panose="02020603050405020304" pitchFamily="18" charset="0"/>
              </a:rPr>
              <a:t>болду</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Бул</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төмөндөгү</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объективдүү</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жана</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субъективдүү</a:t>
            </a:r>
            <a:r>
              <a:rPr lang="ru-RU" dirty="0">
                <a:solidFill>
                  <a:schemeClr val="bg1"/>
                </a:solidFill>
                <a:latin typeface="Times New Roman" panose="02020603050405020304" pitchFamily="18" charset="0"/>
                <a:cs typeface="Times New Roman" panose="02020603050405020304" pitchFamily="18" charset="0"/>
              </a:rPr>
              <a:t> </a:t>
            </a:r>
            <a:r>
              <a:rPr lang="ru-RU" dirty="0" err="1">
                <a:solidFill>
                  <a:schemeClr val="bg1"/>
                </a:solidFill>
                <a:latin typeface="Times New Roman" panose="02020603050405020304" pitchFamily="18" charset="0"/>
                <a:cs typeface="Times New Roman" panose="02020603050405020304" pitchFamily="18" charset="0"/>
              </a:rPr>
              <a:t>факторлордун</a:t>
            </a:r>
            <a:r>
              <a:rPr lang="ru-RU" dirty="0">
                <a:solidFill>
                  <a:schemeClr val="bg1"/>
                </a:solidFill>
                <a:latin typeface="Times New Roman" panose="02020603050405020304" pitchFamily="18" charset="0"/>
                <a:cs typeface="Times New Roman" panose="02020603050405020304" pitchFamily="18" charset="0"/>
              </a:rPr>
              <a:t>: </a:t>
            </a:r>
          </a:p>
        </p:txBody>
      </p:sp>
      <p:sp>
        <p:nvSpPr>
          <p:cNvPr id="6" name="Подзаголовок 2">
            <a:extLst>
              <a:ext uri="{FF2B5EF4-FFF2-40B4-BE49-F238E27FC236}">
                <a16:creationId xmlns:a16="http://schemas.microsoft.com/office/drawing/2014/main" id="{85D42436-B874-4B94-A26D-8D45B5BE5BBB}"/>
              </a:ext>
            </a:extLst>
          </p:cNvPr>
          <p:cNvSpPr txBox="1">
            <a:spLocks/>
          </p:cNvSpPr>
          <p:nvPr/>
        </p:nvSpPr>
        <p:spPr>
          <a:xfrm>
            <a:off x="2963993" y="2923590"/>
            <a:ext cx="2422882" cy="936171"/>
          </a:xfrm>
          <a:prstGeom prst="rect">
            <a:avLst/>
          </a:prstGeom>
        </p:spPr>
        <p:txBody>
          <a:bodyPr vert="horz" lIns="91440" tIns="45720" rIns="91440" bIns="45720" rtlCol="0" anchor="t">
            <a:normAutofit fontScale="92500"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sz="2000" b="1" i="1" dirty="0">
                <a:solidFill>
                  <a:schemeClr val="bg1"/>
                </a:solidFill>
                <a:latin typeface="Times New Roman" panose="02020603050405020304" pitchFamily="18" charset="0"/>
                <a:cs typeface="Times New Roman" panose="02020603050405020304" pitchFamily="18" charset="0"/>
              </a:rPr>
              <a:t>-	жаратылыш ресурстарынын байлыгы</a:t>
            </a: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7" name="Подзаголовок 2">
            <a:extLst>
              <a:ext uri="{FF2B5EF4-FFF2-40B4-BE49-F238E27FC236}">
                <a16:creationId xmlns:a16="http://schemas.microsoft.com/office/drawing/2014/main" id="{90B543B8-9990-4054-A245-7D6BEB3B32D1}"/>
              </a:ext>
            </a:extLst>
          </p:cNvPr>
          <p:cNvSpPr txBox="1">
            <a:spLocks/>
          </p:cNvSpPr>
          <p:nvPr/>
        </p:nvSpPr>
        <p:spPr>
          <a:xfrm>
            <a:off x="6417618" y="2980356"/>
            <a:ext cx="2422882" cy="754222"/>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b="1" i="1" dirty="0">
                <a:solidFill>
                  <a:schemeClr val="bg1"/>
                </a:solidFill>
                <a:latin typeface="Times New Roman" panose="02020603050405020304" pitchFamily="18" charset="0"/>
                <a:cs typeface="Times New Roman" panose="02020603050405020304" pitchFamily="18" charset="0"/>
              </a:rPr>
              <a:t>- эмгек ресурстарынын жеткиликтүүлүгү</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8" name="Подзаголовок 2">
            <a:extLst>
              <a:ext uri="{FF2B5EF4-FFF2-40B4-BE49-F238E27FC236}">
                <a16:creationId xmlns:a16="http://schemas.microsoft.com/office/drawing/2014/main" id="{178A1452-4D38-4A93-9803-D29BDCE1B5EF}"/>
              </a:ext>
            </a:extLst>
          </p:cNvPr>
          <p:cNvSpPr txBox="1">
            <a:spLocks/>
          </p:cNvSpPr>
          <p:nvPr/>
        </p:nvSpPr>
        <p:spPr>
          <a:xfrm>
            <a:off x="9228007" y="3013792"/>
            <a:ext cx="2422882" cy="754222"/>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b="1" i="1" dirty="0">
                <a:solidFill>
                  <a:schemeClr val="bg1"/>
                </a:solidFill>
                <a:latin typeface="Times New Roman" panose="02020603050405020304" pitchFamily="18" charset="0"/>
                <a:cs typeface="Times New Roman" panose="02020603050405020304" pitchFamily="18" charset="0"/>
              </a:rPr>
              <a:t>- элдеринин интелектуалдуу -билим деңгээли</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9" name="Подзаголовок 2">
            <a:extLst>
              <a:ext uri="{FF2B5EF4-FFF2-40B4-BE49-F238E27FC236}">
                <a16:creationId xmlns:a16="http://schemas.microsoft.com/office/drawing/2014/main" id="{62C41C35-068D-43CD-B165-6E008FF24651}"/>
              </a:ext>
            </a:extLst>
          </p:cNvPr>
          <p:cNvSpPr txBox="1">
            <a:spLocks/>
          </p:cNvSpPr>
          <p:nvPr/>
        </p:nvSpPr>
        <p:spPr>
          <a:xfrm>
            <a:off x="1345160" y="4363617"/>
            <a:ext cx="9147118" cy="1936102"/>
          </a:xfrm>
          <a:prstGeom prst="rect">
            <a:avLst/>
          </a:prstGeom>
        </p:spPr>
        <p:txBody>
          <a:bodyPr vert="horz" lIns="91440" tIns="45720" rIns="91440" bIns="45720" rtlCol="0" anchor="t">
            <a:normAutofit lnSpcReduction="10000"/>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b="1" i="1" dirty="0">
                <a:solidFill>
                  <a:schemeClr val="bg1"/>
                </a:solidFill>
                <a:latin typeface="Times New Roman" panose="02020603050405020304" pitchFamily="18" charset="0"/>
                <a:cs typeface="Times New Roman" panose="02020603050405020304" pitchFamily="18" charset="0"/>
              </a:rPr>
              <a:t>- эң негизгиси базар экономикасынын механизмдерин терең билген, базар экономикасынын шартында жетиштүү иш жүзүндө (практикалык) тажрыйбага ээ болгон кызматкерлердин бийликтин жогорку бутактарында, ошондой эле экономиканын ар кайсы тармактарынын уюштуруучуларынын (менеджерлеринин) арасында жетишсиздиги десек жаңылышпайбыз</a:t>
            </a:r>
            <a:endParaRPr lang="ru-RU" dirty="0">
              <a:solidFill>
                <a:schemeClr val="bg1"/>
              </a:solidFill>
              <a:latin typeface="Times New Roman" panose="02020603050405020304" pitchFamily="18" charset="0"/>
              <a:cs typeface="Times New Roman" panose="02020603050405020304" pitchFamily="18" charset="0"/>
            </a:endParaRPr>
          </a:p>
        </p:txBody>
      </p:sp>
      <p:sp>
        <p:nvSpPr>
          <p:cNvPr id="2" name="Стрелка: вниз 1">
            <a:extLst>
              <a:ext uri="{FF2B5EF4-FFF2-40B4-BE49-F238E27FC236}">
                <a16:creationId xmlns:a16="http://schemas.microsoft.com/office/drawing/2014/main" id="{991D8BC7-6F25-4A51-B780-0EB33468A3AA}"/>
              </a:ext>
            </a:extLst>
          </p:cNvPr>
          <p:cNvSpPr/>
          <p:nvPr/>
        </p:nvSpPr>
        <p:spPr>
          <a:xfrm>
            <a:off x="1310948" y="2439952"/>
            <a:ext cx="471199" cy="429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трелка: вниз 10">
            <a:extLst>
              <a:ext uri="{FF2B5EF4-FFF2-40B4-BE49-F238E27FC236}">
                <a16:creationId xmlns:a16="http://schemas.microsoft.com/office/drawing/2014/main" id="{BA3E0790-48F4-45B2-BD34-043CAC9E2F77}"/>
              </a:ext>
            </a:extLst>
          </p:cNvPr>
          <p:cNvSpPr/>
          <p:nvPr/>
        </p:nvSpPr>
        <p:spPr>
          <a:xfrm>
            <a:off x="4003641" y="2424405"/>
            <a:ext cx="471199" cy="429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a:extLst>
              <a:ext uri="{FF2B5EF4-FFF2-40B4-BE49-F238E27FC236}">
                <a16:creationId xmlns:a16="http://schemas.microsoft.com/office/drawing/2014/main" id="{41895F37-1006-4F61-BC33-E46E4304F761}"/>
              </a:ext>
            </a:extLst>
          </p:cNvPr>
          <p:cNvSpPr/>
          <p:nvPr/>
        </p:nvSpPr>
        <p:spPr>
          <a:xfrm>
            <a:off x="7468694" y="2458622"/>
            <a:ext cx="471199" cy="429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трелка: вниз 12">
            <a:extLst>
              <a:ext uri="{FF2B5EF4-FFF2-40B4-BE49-F238E27FC236}">
                <a16:creationId xmlns:a16="http://schemas.microsoft.com/office/drawing/2014/main" id="{B876C09C-8A7A-4E01-B890-8680593F3D13}"/>
              </a:ext>
            </a:extLst>
          </p:cNvPr>
          <p:cNvSpPr/>
          <p:nvPr/>
        </p:nvSpPr>
        <p:spPr>
          <a:xfrm>
            <a:off x="10140041" y="2458622"/>
            <a:ext cx="471199" cy="4292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трелка: вниз 13">
            <a:extLst>
              <a:ext uri="{FF2B5EF4-FFF2-40B4-BE49-F238E27FC236}">
                <a16:creationId xmlns:a16="http://schemas.microsoft.com/office/drawing/2014/main" id="{5ED99192-7BF9-4D07-8D80-AFE7A0ADFEAA}"/>
              </a:ext>
            </a:extLst>
          </p:cNvPr>
          <p:cNvSpPr/>
          <p:nvPr/>
        </p:nvSpPr>
        <p:spPr>
          <a:xfrm>
            <a:off x="5736167" y="2557363"/>
            <a:ext cx="471199" cy="17432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258924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544251" y="2415073"/>
            <a:ext cx="7078859" cy="2184919"/>
          </a:xfrm>
        </p:spPr>
        <p:txBody>
          <a:bodyPr>
            <a:normAutofit/>
          </a:bodyPr>
          <a:lstStyle/>
          <a:p>
            <a:pPr algn="just"/>
            <a:r>
              <a:rPr lang="ky-KG" sz="2000" dirty="0">
                <a:solidFill>
                  <a:schemeClr val="bg1"/>
                </a:solidFill>
                <a:latin typeface="Times New Roman" panose="02020603050405020304" pitchFamily="18" charset="0"/>
                <a:cs typeface="Times New Roman" panose="02020603050405020304" pitchFamily="18" charset="0"/>
              </a:rPr>
              <a:t>ЦРУнун (АКШ) The World Factbook да чагылдырган маалыматтары боюнча 1990 жылы СССРдин (расмий алмашуу курсу боюнча 1 АКШ  доллары = 0,59 рубль деп эсептегенде): </a:t>
            </a:r>
            <a:endParaRPr lang="ru-RU" sz="2000" dirty="0">
              <a:solidFill>
                <a:schemeClr val="bg1"/>
              </a:solidFill>
              <a:latin typeface="Times New Roman" panose="02020603050405020304" pitchFamily="18" charset="0"/>
              <a:cs typeface="Times New Roman" panose="02020603050405020304" pitchFamily="18" charset="0"/>
            </a:endParaRPr>
          </a:p>
          <a:p>
            <a:pPr marL="285750" indent="-285750" algn="just">
              <a:buFontTx/>
              <a:buChar char="-"/>
            </a:pPr>
            <a:r>
              <a:rPr lang="ky-KG" sz="2000" dirty="0">
                <a:solidFill>
                  <a:schemeClr val="bg1"/>
                </a:solidFill>
                <a:latin typeface="Times New Roman" panose="02020603050405020304" pitchFamily="18" charset="0"/>
                <a:cs typeface="Times New Roman" panose="02020603050405020304" pitchFamily="18" charset="0"/>
              </a:rPr>
              <a:t>ички дүң продукциясы 1695 млрд долларды түзүп, бул көрсөткүч боюнча дүйнөдө АКШ дан кийинки экинчи оорунду ээлеген. </a:t>
            </a:r>
            <a:endParaRPr lang="ru-RU" sz="2000"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5" name="Подзаголовок 2">
            <a:extLst>
              <a:ext uri="{FF2B5EF4-FFF2-40B4-BE49-F238E27FC236}">
                <a16:creationId xmlns:a16="http://schemas.microsoft.com/office/drawing/2014/main" id="{1C1FCE02-2323-4C95-9731-B4C6EAA58BC1}"/>
              </a:ext>
            </a:extLst>
          </p:cNvPr>
          <p:cNvSpPr txBox="1">
            <a:spLocks/>
          </p:cNvSpPr>
          <p:nvPr/>
        </p:nvSpPr>
        <p:spPr>
          <a:xfrm>
            <a:off x="1069878" y="688910"/>
            <a:ext cx="9380408" cy="1569098"/>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dirty="0">
                <a:solidFill>
                  <a:schemeClr val="bg1"/>
                </a:solidFill>
                <a:latin typeface="Times New Roman" panose="02020603050405020304" pitchFamily="18" charset="0"/>
                <a:cs typeface="Times New Roman" panose="02020603050405020304" pitchFamily="18" charset="0"/>
              </a:rPr>
              <a:t>Союздун таркашы менен экономикабыз союздук кооперациядан ажырап, эбегейсиз чоң аймагыбыз, экономикалык мейкиндиктерибиз бөлүнүп, аны менен бирге жаратылыш, эмгек-интеллектуалдык потенциалдарыбыз, жада калса керектөөчүлөр (потребители) бөлүштүрүлдү. </a:t>
            </a:r>
            <a:endParaRPr lang="ru-RU" dirty="0"/>
          </a:p>
        </p:txBody>
      </p:sp>
      <p:sp>
        <p:nvSpPr>
          <p:cNvPr id="6" name="Подзаголовок 2">
            <a:extLst>
              <a:ext uri="{FF2B5EF4-FFF2-40B4-BE49-F238E27FC236}">
                <a16:creationId xmlns:a16="http://schemas.microsoft.com/office/drawing/2014/main" id="{5D0572DC-9B22-49C6-A511-CEC51CC93ACB}"/>
              </a:ext>
            </a:extLst>
          </p:cNvPr>
          <p:cNvSpPr txBox="1">
            <a:spLocks/>
          </p:cNvSpPr>
          <p:nvPr/>
        </p:nvSpPr>
        <p:spPr>
          <a:xfrm>
            <a:off x="1166278" y="5150499"/>
            <a:ext cx="4593804" cy="101859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sz="2400" dirty="0">
                <a:solidFill>
                  <a:schemeClr val="bg1"/>
                </a:solidFill>
                <a:latin typeface="Times New Roman" panose="02020603050405020304" pitchFamily="18" charset="0"/>
                <a:cs typeface="Times New Roman" panose="02020603050405020304" pitchFamily="18" charset="0"/>
              </a:rPr>
              <a:t>Калкынын саны (июль 1990 г.) - 290 938 469 адам</a:t>
            </a:r>
            <a:endParaRPr lang="ru-RU" sz="2400" dirty="0">
              <a:solidFill>
                <a:schemeClr val="bg1"/>
              </a:solidFill>
              <a:latin typeface="Times New Roman" panose="02020603050405020304" pitchFamily="18" charset="0"/>
              <a:cs typeface="Times New Roman" panose="02020603050405020304" pitchFamily="18" charset="0"/>
            </a:endParaRPr>
          </a:p>
        </p:txBody>
      </p:sp>
      <p:sp>
        <p:nvSpPr>
          <p:cNvPr id="7" name="Подзаголовок 2">
            <a:extLst>
              <a:ext uri="{FF2B5EF4-FFF2-40B4-BE49-F238E27FC236}">
                <a16:creationId xmlns:a16="http://schemas.microsoft.com/office/drawing/2014/main" id="{9FA29EE2-E967-4C75-AD12-0EA7D5F47AE1}"/>
              </a:ext>
            </a:extLst>
          </p:cNvPr>
          <p:cNvSpPr txBox="1">
            <a:spLocks/>
          </p:cNvSpPr>
          <p:nvPr/>
        </p:nvSpPr>
        <p:spPr>
          <a:xfrm>
            <a:off x="6907764" y="5142726"/>
            <a:ext cx="4593804" cy="1018591"/>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tx1"/>
              </a:buClr>
              <a:buSzPct val="80000"/>
              <a:buFont typeface="Wingdings 3" panose="05040102010807070707" pitchFamily="18" charset="2"/>
              <a:buNone/>
              <a:defRPr sz="2100" kern="1200" cap="none">
                <a:solidFill>
                  <a:schemeClr val="bg2">
                    <a:lumMod val="75000"/>
                  </a:schemeClr>
                </a:solidFill>
                <a:effectLst/>
                <a:latin typeface="+mn-lt"/>
                <a:ea typeface="+mn-ea"/>
                <a:cs typeface="+mn-cs"/>
              </a:defRPr>
            </a:lvl1pPr>
            <a:lvl2pPr marL="457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800" kern="1200" cap="none">
                <a:solidFill>
                  <a:schemeClr val="tx1">
                    <a:tint val="75000"/>
                  </a:schemeClr>
                </a:solidFill>
                <a:effectLst/>
                <a:latin typeface="+mn-lt"/>
                <a:ea typeface="+mn-ea"/>
                <a:cs typeface="+mn-cs"/>
              </a:defRPr>
            </a:lvl2pPr>
            <a:lvl3pPr marL="914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600" kern="1200" cap="none">
                <a:solidFill>
                  <a:schemeClr val="tx1">
                    <a:tint val="75000"/>
                  </a:schemeClr>
                </a:solidFill>
                <a:effectLst/>
                <a:latin typeface="+mn-lt"/>
                <a:ea typeface="+mn-ea"/>
                <a:cs typeface="+mn-cs"/>
              </a:defRPr>
            </a:lvl3pPr>
            <a:lvl4pPr marL="1371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4pPr>
            <a:lvl5pPr marL="18288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5pPr>
            <a:lvl6pPr marL="22860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6pPr>
            <a:lvl7pPr marL="27432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7pPr>
            <a:lvl8pPr marL="32004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8pPr>
            <a:lvl9pPr marL="3657600" indent="0" algn="ctr" defTabSz="457200" rtl="0" eaLnBrk="1" latinLnBrk="0" hangingPunct="1">
              <a:spcBef>
                <a:spcPct val="20000"/>
              </a:spcBef>
              <a:spcAft>
                <a:spcPts val="600"/>
              </a:spcAft>
              <a:buClr>
                <a:schemeClr val="tx1"/>
              </a:buClr>
              <a:buSzPct val="80000"/>
              <a:buFont typeface="Wingdings 3" panose="05040102010807070707" pitchFamily="18" charset="2"/>
              <a:buNone/>
              <a:defRPr sz="1400" kern="1200" cap="none">
                <a:solidFill>
                  <a:schemeClr val="tx1">
                    <a:tint val="75000"/>
                  </a:schemeClr>
                </a:solidFill>
                <a:effectLst/>
                <a:latin typeface="+mn-lt"/>
                <a:ea typeface="+mn-ea"/>
                <a:cs typeface="+mn-cs"/>
              </a:defRPr>
            </a:lvl9pPr>
          </a:lstStyle>
          <a:p>
            <a:pPr algn="ctr"/>
            <a:r>
              <a:rPr lang="ky-KG" sz="2400" dirty="0">
                <a:solidFill>
                  <a:schemeClr val="bg1"/>
                </a:solidFill>
                <a:latin typeface="Times New Roman" panose="02020603050405020304" pitchFamily="18" charset="0"/>
                <a:cs typeface="Times New Roman" panose="02020603050405020304" pitchFamily="18" charset="0"/>
              </a:rPr>
              <a:t>жумушчу күчүнүн саны </a:t>
            </a:r>
          </a:p>
          <a:p>
            <a:pPr algn="ctr"/>
            <a:r>
              <a:rPr lang="ky-KG" sz="2400" dirty="0">
                <a:solidFill>
                  <a:schemeClr val="bg1"/>
                </a:solidFill>
                <a:latin typeface="Times New Roman" panose="02020603050405020304" pitchFamily="18" charset="0"/>
                <a:cs typeface="Times New Roman" panose="02020603050405020304" pitchFamily="18" charset="0"/>
              </a:rPr>
              <a:t>152 300 000 адамды түзгөн </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4644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74881" y="821094"/>
            <a:ext cx="10633822" cy="4581331"/>
          </a:xfrm>
        </p:spPr>
        <p:txBody>
          <a:bodyPr>
            <a:normAutofit/>
          </a:bodyPr>
          <a:lstStyle/>
          <a:p>
            <a:pPr algn="ctr"/>
            <a:r>
              <a:rPr lang="ky-KG" sz="2900" b="1" dirty="0">
                <a:solidFill>
                  <a:schemeClr val="bg1"/>
                </a:solidFill>
                <a:latin typeface="Times New Roman" panose="02020603050405020304" pitchFamily="18" charset="0"/>
                <a:cs typeface="Times New Roman" panose="02020603050405020304" pitchFamily="18" charset="0"/>
              </a:rPr>
              <a:t> </a:t>
            </a:r>
          </a:p>
          <a:p>
            <a:pPr algn="just"/>
            <a:r>
              <a:rPr lang="ky-KG" dirty="0">
                <a:solidFill>
                  <a:schemeClr val="bg1"/>
                </a:solidFill>
              </a:rPr>
              <a:t>	</a:t>
            </a:r>
            <a:r>
              <a:rPr lang="ky-KG" dirty="0">
                <a:solidFill>
                  <a:schemeClr val="bg1"/>
                </a:solidFill>
                <a:latin typeface="Times New Roman" panose="02020603050405020304" pitchFamily="18" charset="0"/>
                <a:cs typeface="Times New Roman" panose="02020603050405020304" pitchFamily="18" charset="0"/>
              </a:rPr>
              <a:t>Өндүруш тармагында – 35 млн. адам, айыл чарбасында 28 млн. адам иштеп, 1980 жылдардын башында СССР буудай, кара буудай, арпа, кант кызылчасы, картошка, күн карама, пахта, сүт өдүрүү боюнча дүйнөдө биринчи орунду, койдун саны боюнча экинчи орунду, ал эми жалпы айыл чарба продукциясын өндүрүүнүн көлөмү, ийри мүйүздүү малдын башы, эгин жыйноо боюнча үчүнчү орунду ээлеген. Советтер Союзунун айыл чарбасын ири чарба система бирдиги түзүп: коллективдүү чарба - 32300 колхоз жана мамлекеттик чарба - 15 500 совхоздон турган. СССР дүйнөдөгү экинчи балык державасы болуп, жалпы жылдык балык улоонун көлөмү 14 млн. тонна, деңиз азыктарын экспортто көлөмү 4,5 млрд. долларды түзгөн. Жумушсуздук толук жоюлуп, тескерисинче, көпчүлүк мекемелердин өткөрүү пунктарында, зарыл кесиптер боюнча талап кылынат деген кулактандыруулар илинип турчу.</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502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74881" y="625152"/>
            <a:ext cx="10633822" cy="4777274"/>
          </a:xfrm>
        </p:spPr>
        <p:txBody>
          <a:bodyPr>
            <a:normAutofit lnSpcReduction="10000"/>
          </a:bodyPr>
          <a:lstStyle/>
          <a:p>
            <a:pPr algn="ctr"/>
            <a:r>
              <a:rPr lang="ky-KG" sz="2900" b="1" dirty="0">
                <a:solidFill>
                  <a:schemeClr val="bg1"/>
                </a:solidFill>
                <a:latin typeface="Times New Roman" panose="02020603050405020304" pitchFamily="18" charset="0"/>
                <a:cs typeface="Times New Roman" panose="02020603050405020304" pitchFamily="18" charset="0"/>
              </a:rPr>
              <a:t> </a:t>
            </a:r>
          </a:p>
          <a:p>
            <a:pPr algn="just"/>
            <a:r>
              <a:rPr lang="ky-KG" dirty="0">
                <a:solidFill>
                  <a:schemeClr val="bg1"/>
                </a:solidFill>
                <a:latin typeface="Times New Roman" panose="02020603050405020304" pitchFamily="18" charset="0"/>
                <a:cs typeface="Times New Roman" panose="02020603050405020304" pitchFamily="18" charset="0"/>
              </a:rPr>
              <a:t>	Мамлекеттик мүлктү тез арада менчиктештирүүнүн, өндүрүш каражаттарын мамлекеттик менчиктен жеке менчикке таркатуу, масштабтуу приватташтыруунун жыйынтыгында эл чарбасында майда товар өндүрүүчүлөрдү пайда болуп, экономикабыз чаржайыт, уюштуруу жана башкаруу иштеринде  баш аламандык түзүлдү. </a:t>
            </a:r>
          </a:p>
          <a:p>
            <a:endParaRPr lang="ky-KG"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Мисалы, Кыргыз Республикасында эле, 2023 жылдын 1 январына жалпысынан: </a:t>
            </a:r>
            <a:endParaRPr lang="ru-RU" dirty="0">
              <a:solidFill>
                <a:schemeClr val="bg1"/>
              </a:solidFill>
              <a:latin typeface="Times New Roman" panose="02020603050405020304" pitchFamily="18" charset="0"/>
              <a:cs typeface="Times New Roman" panose="02020603050405020304" pitchFamily="18" charset="0"/>
            </a:endParaRPr>
          </a:p>
          <a:p>
            <a:r>
              <a:rPr lang="ky-KG" dirty="0">
                <a:solidFill>
                  <a:schemeClr val="bg1"/>
                </a:solidFill>
                <a:latin typeface="Times New Roman" panose="02020603050405020304" pitchFamily="18" charset="0"/>
                <a:cs typeface="Times New Roman" panose="02020603050405020304" pitchFamily="18" charset="0"/>
              </a:rPr>
              <a:t> 764 200 юридикалык жана жеке чарбалык субъектер катталган болсо,  </a:t>
            </a:r>
          </a:p>
          <a:p>
            <a:r>
              <a:rPr lang="ky-KG" dirty="0">
                <a:solidFill>
                  <a:schemeClr val="bg1"/>
                </a:solidFill>
                <a:latin typeface="Times New Roman" panose="02020603050405020304" pitchFamily="18" charset="0"/>
                <a:cs typeface="Times New Roman" panose="02020603050405020304" pitchFamily="18" charset="0"/>
              </a:rPr>
              <a:t>алардын ичинен  751 640 чарба, же 98,36 пайызы жеке менчик чакан, майда чарбаларды (364400 жеке ишкерлер, 356700 дыйкан (фермердик) чарбалар) түзөт. </a:t>
            </a:r>
          </a:p>
          <a:p>
            <a:r>
              <a:rPr lang="ky-KG" dirty="0">
                <a:solidFill>
                  <a:schemeClr val="bg1"/>
                </a:solidFill>
                <a:latin typeface="Times New Roman" panose="02020603050405020304" pitchFamily="18" charset="0"/>
                <a:cs typeface="Times New Roman" panose="02020603050405020304" pitchFamily="18" charset="0"/>
              </a:rPr>
              <a:t>Баардык иштеп жаткан чарбалык субъектердин көпчүлүгү (62,1 пайызы) айыл чарба, токой чарбасы жана балык чарбасы тармагынын үлүшүнө туура келет. </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971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74881" y="625152"/>
            <a:ext cx="10633822" cy="4777274"/>
          </a:xfrm>
        </p:spPr>
        <p:txBody>
          <a:bodyPr>
            <a:normAutofit/>
          </a:bodyPr>
          <a:lstStyle/>
          <a:p>
            <a:pPr algn="just"/>
            <a:r>
              <a:rPr lang="ky-KG" sz="2900" b="1" dirty="0">
                <a:solidFill>
                  <a:schemeClr val="bg1"/>
                </a:solidFill>
                <a:latin typeface="Times New Roman" panose="02020603050405020304" pitchFamily="18" charset="0"/>
                <a:cs typeface="Times New Roman" panose="02020603050405020304" pitchFamily="18" charset="0"/>
              </a:rPr>
              <a:t> </a:t>
            </a:r>
          </a:p>
          <a:p>
            <a:pPr algn="just"/>
            <a:r>
              <a:rPr lang="ky-KG" dirty="0">
                <a:solidFill>
                  <a:schemeClr val="bg1"/>
                </a:solidFill>
                <a:latin typeface="Times New Roman" panose="02020603050405020304" pitchFamily="18" charset="0"/>
                <a:cs typeface="Times New Roman" panose="02020603050405020304" pitchFamily="18" charset="0"/>
              </a:rPr>
              <a:t>	Чакан товар өндүрүүчү жеке чарбалар экономиканын басымдуу бөлүгүн түзүп, анын андан ары өнүгүшүнө тоскоол болуп калды. Себеби, чакан жеке чарбалардын өндүргөн продукцияларынын, тапкан кирешелеринин өлчөмдөрү ченелүү, аз болгондуктан, өздөрүн материалдык-техникалык, финансы-кредиттик жана башка ресурстар менен камсыздоодо, өндүргөн продукцияларын сатууда, кайра иштетүүдө талап кылынган муктаждыктарын, ар кимиси өз алдынча чечүүгө аргасыз болуп, көптөгөн кыйынчылыктарга душар болууда. Андыктан, акыркы учурда </a:t>
            </a:r>
            <a:r>
              <a:rPr lang="ky-KG" b="1" i="1" dirty="0">
                <a:solidFill>
                  <a:schemeClr val="bg1"/>
                </a:solidFill>
                <a:latin typeface="Times New Roman" panose="02020603050405020304" pitchFamily="18" charset="0"/>
                <a:cs typeface="Times New Roman" panose="02020603050405020304" pitchFamily="18" charset="0"/>
              </a:rPr>
              <a:t>биригүүгө</a:t>
            </a:r>
            <a:r>
              <a:rPr lang="ky-KG" dirty="0">
                <a:solidFill>
                  <a:schemeClr val="bg1"/>
                </a:solidFill>
                <a:latin typeface="Times New Roman" panose="02020603050405020304" pitchFamily="18" charset="0"/>
                <a:cs typeface="Times New Roman" panose="02020603050405020304" pitchFamily="18" charset="0"/>
              </a:rPr>
              <a:t>, </a:t>
            </a:r>
            <a:r>
              <a:rPr lang="ky-KG" b="1" i="1" dirty="0">
                <a:solidFill>
                  <a:schemeClr val="bg1"/>
                </a:solidFill>
                <a:latin typeface="Times New Roman" panose="02020603050405020304" pitchFamily="18" charset="0"/>
                <a:cs typeface="Times New Roman" panose="02020603050405020304" pitchFamily="18" charset="0"/>
              </a:rPr>
              <a:t>кооперацияга барууга муктаждыгы байкалууда</a:t>
            </a:r>
            <a:r>
              <a:rPr lang="ky-KG" dirty="0">
                <a:solidFill>
                  <a:schemeClr val="bg1"/>
                </a:solidFill>
                <a:latin typeface="Times New Roman" panose="02020603050405020304" pitchFamily="18" charset="0"/>
                <a:cs typeface="Times New Roman" panose="02020603050405020304" pitchFamily="18" charset="0"/>
              </a:rPr>
              <a:t>. Биригүү, бирге кызматташуу аркылуу биз, өндүрүүчүлөрдү, кайра иштетүүчүлөрдү, өндүрүлгөн продукцияларды сактоочуларды, жеткирүүчүлөрдү, сатуучуларды жана керектөөчүлөрдү бир уюмга бириктирип, колдо болгон ресурстарды </a:t>
            </a:r>
            <a:r>
              <a:rPr lang="ky-KG" b="1" i="1" dirty="0">
                <a:solidFill>
                  <a:schemeClr val="bg1"/>
                </a:solidFill>
                <a:latin typeface="Times New Roman" panose="02020603050405020304" pitchFamily="18" charset="0"/>
                <a:cs typeface="Times New Roman" panose="02020603050405020304" pitchFamily="18" charset="0"/>
              </a:rPr>
              <a:t>рационалдуу </a:t>
            </a:r>
            <a:r>
              <a:rPr lang="ky-KG" dirty="0">
                <a:solidFill>
                  <a:schemeClr val="bg1"/>
                </a:solidFill>
                <a:latin typeface="Times New Roman" panose="02020603050405020304" pitchFamily="18" charset="0"/>
                <a:cs typeface="Times New Roman" panose="02020603050405020304" pitchFamily="18" charset="0"/>
              </a:rPr>
              <a:t>(акыл калчап, акылга салып), </a:t>
            </a:r>
            <a:r>
              <a:rPr lang="ky-KG" b="1" i="1" dirty="0">
                <a:solidFill>
                  <a:schemeClr val="bg1"/>
                </a:solidFill>
                <a:latin typeface="Times New Roman" panose="02020603050405020304" pitchFamily="18" charset="0"/>
                <a:cs typeface="Times New Roman" panose="02020603050405020304" pitchFamily="18" charset="0"/>
              </a:rPr>
              <a:t>оптималдуу </a:t>
            </a:r>
            <a:r>
              <a:rPr lang="ky-KG" dirty="0">
                <a:solidFill>
                  <a:schemeClr val="bg1"/>
                </a:solidFill>
                <a:latin typeface="Times New Roman" panose="02020603050405020304" pitchFamily="18" charset="0"/>
                <a:cs typeface="Times New Roman" panose="02020603050405020304" pitchFamily="18" charset="0"/>
              </a:rPr>
              <a:t>(ыңгайлуу жолун таап) жана </a:t>
            </a:r>
            <a:r>
              <a:rPr lang="ky-KG" b="1" i="1" dirty="0">
                <a:solidFill>
                  <a:schemeClr val="bg1"/>
                </a:solidFill>
                <a:latin typeface="Times New Roman" panose="02020603050405020304" pitchFamily="18" charset="0"/>
                <a:cs typeface="Times New Roman" panose="02020603050405020304" pitchFamily="18" charset="0"/>
              </a:rPr>
              <a:t>эффективдүү</a:t>
            </a:r>
            <a:r>
              <a:rPr lang="ky-KG" dirty="0">
                <a:solidFill>
                  <a:schemeClr val="bg1"/>
                </a:solidFill>
                <a:latin typeface="Times New Roman" panose="02020603050405020304" pitchFamily="18" charset="0"/>
                <a:cs typeface="Times New Roman" panose="02020603050405020304" pitchFamily="18" charset="0"/>
              </a:rPr>
              <a:t> (натыйжалуу) колдонууга жетишебиз. </a:t>
            </a:r>
            <a:endParaRPr lang="ru-RU" dirty="0">
              <a:solidFill>
                <a:schemeClr val="bg1"/>
              </a:solidFill>
              <a:latin typeface="Times New Roman" panose="02020603050405020304" pitchFamily="18" charset="0"/>
              <a:cs typeface="Times New Roman" panose="02020603050405020304" pitchFamily="18" charset="0"/>
            </a:endParaRPr>
          </a:p>
          <a:p>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4681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a:extLst>
              <a:ext uri="{FF2B5EF4-FFF2-40B4-BE49-F238E27FC236}">
                <a16:creationId xmlns:a16="http://schemas.microsoft.com/office/drawing/2014/main" id="{A6A6287B-CAD2-4376-AC60-9C4C7AC3BE05}"/>
              </a:ext>
            </a:extLst>
          </p:cNvPr>
          <p:cNvSpPr>
            <a:spLocks noGrp="1"/>
          </p:cNvSpPr>
          <p:nvPr>
            <p:ph type="subTitle" idx="1"/>
          </p:nvPr>
        </p:nvSpPr>
        <p:spPr>
          <a:xfrm>
            <a:off x="665551" y="1040363"/>
            <a:ext cx="10633822" cy="4777274"/>
          </a:xfrm>
        </p:spPr>
        <p:txBody>
          <a:bodyPr>
            <a:normAutofit lnSpcReduction="10000"/>
          </a:bodyPr>
          <a:lstStyle/>
          <a:p>
            <a:pPr algn="just"/>
            <a:r>
              <a:rPr lang="ky-KG" sz="2900" b="1" dirty="0">
                <a:solidFill>
                  <a:schemeClr val="bg1"/>
                </a:solidFill>
                <a:latin typeface="Times New Roman" panose="02020603050405020304" pitchFamily="18" charset="0"/>
                <a:cs typeface="Times New Roman" panose="02020603050405020304" pitchFamily="18" charset="0"/>
              </a:rPr>
              <a:t> </a:t>
            </a:r>
            <a:r>
              <a:rPr lang="ky-KG" dirty="0">
                <a:solidFill>
                  <a:schemeClr val="bg1"/>
                </a:solidFill>
                <a:latin typeface="Times New Roman" panose="02020603050405020304" pitchFamily="18" charset="0"/>
                <a:cs typeface="Times New Roman" panose="02020603050405020304" pitchFamily="18" charset="0"/>
              </a:rPr>
              <a:t>	Союз таркап, союздук өкмөт структурасы жоюлуп (Союздук өкмөт, Госплан, Госснаб, Центрсоюз, Союзтышкысоода ж.б.), союз мезгилинде калыптанган өз ара кызматташуудагы ийгиликтүү тажрыйбалар,  экономиканы башкаруу жана жөнгө салуу механизмдери: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dirty="0">
                <a:solidFill>
                  <a:schemeClr val="bg1"/>
                </a:solidFill>
                <a:latin typeface="Times New Roman" panose="02020603050405020304" pitchFamily="18" charset="0"/>
                <a:cs typeface="Times New Roman" panose="02020603050405020304" pitchFamily="18" charset="0"/>
              </a:rPr>
              <a:t> - </a:t>
            </a:r>
            <a:r>
              <a:rPr lang="ky-KG" b="1" i="1" dirty="0">
                <a:solidFill>
                  <a:schemeClr val="bg1"/>
                </a:solidFill>
                <a:latin typeface="Times New Roman" panose="02020603050405020304" pitchFamily="18" charset="0"/>
                <a:cs typeface="Times New Roman" panose="02020603050405020304" pitchFamily="18" charset="0"/>
              </a:rPr>
              <a:t>Эл чарбасын пландоо;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 Өндүрүштүк-техникалык продукцияны тапшыруу боюнча жобо;</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Элге керектелүүчү товарларды тапшыруу боюнча жобо;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Экспорттук-импорттук операцияларды жүргүзүүдөгү келишимдик мамилелерди жөнгө салуу боюнча негизги шарттар жөнүндө жобо; </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b="1" i="1" dirty="0">
                <a:solidFill>
                  <a:schemeClr val="bg1"/>
                </a:solidFill>
                <a:latin typeface="Times New Roman" panose="02020603050405020304" pitchFamily="18" charset="0"/>
                <a:cs typeface="Times New Roman" panose="02020603050405020304" pitchFamily="18" charset="0"/>
              </a:rPr>
              <a:t> - Товарларды тапшыруудагы өзгөчө шарттар жөнүндөгү жобо, ж.б.</a:t>
            </a:r>
            <a:endParaRPr lang="ru-RU" dirty="0">
              <a:solidFill>
                <a:schemeClr val="bg1"/>
              </a:solidFill>
              <a:latin typeface="Times New Roman" panose="02020603050405020304" pitchFamily="18" charset="0"/>
              <a:cs typeface="Times New Roman" panose="02020603050405020304" pitchFamily="18" charset="0"/>
            </a:endParaRPr>
          </a:p>
          <a:p>
            <a:pPr algn="just"/>
            <a:r>
              <a:rPr lang="ky-KG" sz="2800" b="1" i="1" u="sng" dirty="0">
                <a:solidFill>
                  <a:schemeClr val="bg1"/>
                </a:solidFill>
                <a:latin typeface="Times New Roman" panose="02020603050405020304" pitchFamily="18" charset="0"/>
                <a:cs typeface="Times New Roman" panose="02020603050405020304" pitchFamily="18" charset="0"/>
              </a:rPr>
              <a:t>иштебей калды.</a:t>
            </a:r>
            <a:endParaRPr lang="ru-RU" sz="2800" b="1" i="1" u="sng" dirty="0">
              <a:solidFill>
                <a:schemeClr val="bg1"/>
              </a:solidFill>
              <a:latin typeface="Times New Roman" panose="02020603050405020304" pitchFamily="18" charset="0"/>
              <a:cs typeface="Times New Roman" panose="02020603050405020304" pitchFamily="18" charset="0"/>
            </a:endParaRPr>
          </a:p>
          <a:p>
            <a:pPr algn="just"/>
            <a:endParaRPr lang="ru-RU" dirty="0">
              <a:solidFill>
                <a:schemeClr val="bg1"/>
              </a:solidFill>
              <a:latin typeface="Times New Roman" panose="02020603050405020304" pitchFamily="18" charset="0"/>
              <a:cs typeface="Times New Roman" panose="02020603050405020304" pitchFamily="18" charset="0"/>
            </a:endParaRPr>
          </a:p>
        </p:txBody>
      </p:sp>
      <p:sp>
        <p:nvSpPr>
          <p:cNvPr id="4" name="Заголовок 1">
            <a:extLst>
              <a:ext uri="{FF2B5EF4-FFF2-40B4-BE49-F238E27FC236}">
                <a16:creationId xmlns:a16="http://schemas.microsoft.com/office/drawing/2014/main" id="{C7639F68-C479-4B81-8171-0B45F0A348C4}"/>
              </a:ext>
            </a:extLst>
          </p:cNvPr>
          <p:cNvSpPr>
            <a:spLocks noGrp="1"/>
          </p:cNvSpPr>
          <p:nvPr>
            <p:ph type="ctrTitle"/>
          </p:nvPr>
        </p:nvSpPr>
        <p:spPr>
          <a:xfrm>
            <a:off x="2242423" y="0"/>
            <a:ext cx="8133218" cy="531845"/>
          </a:xfrm>
        </p:spPr>
        <p:txBody>
          <a:bodyPr>
            <a:noAutofit/>
          </a:bodyPr>
          <a:lstStyle/>
          <a:p>
            <a:r>
              <a:rPr lang="ru-RU" sz="2400" dirty="0">
                <a:solidFill>
                  <a:schemeClr val="bg1"/>
                </a:solidFill>
                <a:latin typeface="Times New Roman" panose="02020603050405020304" pitchFamily="18" charset="0"/>
                <a:cs typeface="Times New Roman" panose="02020603050405020304" pitchFamily="18" charset="0"/>
              </a:rPr>
              <a:t>«</a:t>
            </a:r>
            <a:r>
              <a:rPr lang="ru-RU" sz="2400" dirty="0" err="1">
                <a:solidFill>
                  <a:schemeClr val="bg1"/>
                </a:solidFill>
                <a:latin typeface="Times New Roman" panose="02020603050405020304" pitchFamily="18" charset="0"/>
                <a:cs typeface="Times New Roman" panose="02020603050405020304" pitchFamily="18" charset="0"/>
              </a:rPr>
              <a:t>Тейл</a:t>
            </a:r>
            <a:r>
              <a:rPr lang="ky-KG" sz="2400" dirty="0">
                <a:solidFill>
                  <a:schemeClr val="bg1"/>
                </a:solidFill>
                <a:latin typeface="Times New Roman" panose="02020603050405020304" pitchFamily="18" charset="0"/>
                <a:cs typeface="Times New Roman" panose="02020603050405020304" pitchFamily="18" charset="0"/>
              </a:rPr>
              <a:t>өө кооперативи - ишкерликтин бешиги»</a:t>
            </a:r>
            <a:endParaRPr lang="ru-RU" sz="24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2856487"/>
      </p:ext>
    </p:extLst>
  </p:cSld>
  <p:clrMapOvr>
    <a:masterClrMapping/>
  </p:clrMapOvr>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TM04033919[[fn=Контур]]</Template>
  <TotalTime>11331</TotalTime>
  <Words>1921</Words>
  <Application>Microsoft Office PowerPoint</Application>
  <PresentationFormat>Широкоэкранный</PresentationFormat>
  <Paragraphs>195</Paragraphs>
  <Slides>37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37</vt:i4>
      </vt:variant>
    </vt:vector>
  </HeadingPairs>
  <TitlesOfParts>
    <vt:vector size="42" baseType="lpstr">
      <vt:lpstr>Calibri</vt:lpstr>
      <vt:lpstr>Century Gothic</vt:lpstr>
      <vt:lpstr>Times New Roman</vt:lpstr>
      <vt:lpstr>Wingdings 3</vt:lpstr>
      <vt:lpstr>Сектор</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Сунушталган тейлөө кооперативинин негизги: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«Тейлөө кооперативи - ишкерликтин бешиги»</vt:lpstr>
      <vt:lpstr>Көңүл бурганыңыздар үчүн чоң рахмат!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Максимус</dc:creator>
  <cp:lastModifiedBy>Admin</cp:lastModifiedBy>
  <cp:revision>1007</cp:revision>
  <cp:lastPrinted>2024-06-03T05:13:51Z</cp:lastPrinted>
  <dcterms:created xsi:type="dcterms:W3CDTF">2023-07-15T11:06:20Z</dcterms:created>
  <dcterms:modified xsi:type="dcterms:W3CDTF">2024-06-06T07:47:18Z</dcterms:modified>
</cp:coreProperties>
</file>